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5059563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67770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1768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34174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7687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4442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2436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19369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26309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64837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Shape 12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46672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Shape 1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59262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081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4" name="Shape 24"/>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1" name="Shape 31"/>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31850" y="1709738"/>
            <a:ext cx="105156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7" name="Shape 37"/>
          <p:cNvSpPr txBox="1">
            <a:spLocks noGrp="1"/>
          </p:cNvSpPr>
          <p:nvPr>
            <p:ph type="body" idx="1"/>
          </p:nvPr>
        </p:nvSpPr>
        <p:spPr>
          <a:xfrm>
            <a:off x="831850" y="4589463"/>
            <a:ext cx="105156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888888"/>
              </a:buClr>
              <a:buSzPts val="28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4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20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839788"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3" name="Shape 43"/>
          <p:cNvSpPr txBox="1">
            <a:spLocks noGrp="1"/>
          </p:cNvSpPr>
          <p:nvPr>
            <p:ph type="body" idx="1"/>
          </p:nvPr>
        </p:nvSpPr>
        <p:spPr>
          <a:xfrm>
            <a:off x="839788" y="1681163"/>
            <a:ext cx="5157787"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839788" y="2505075"/>
            <a:ext cx="5157787"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6172200" y="1681163"/>
            <a:ext cx="5183188"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6172200" y="2505075"/>
            <a:ext cx="5183188"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1400"/>
              <a:buFont typeface="Comic Sans MS"/>
              <a:buNone/>
            </a:pPr>
            <a:r>
              <a:rPr lang="en-US" sz="4000" b="0" i="0" u="none" strike="noStrike" cap="none">
                <a:solidFill>
                  <a:schemeClr val="dk1"/>
                </a:solidFill>
                <a:latin typeface="Comic Sans MS"/>
                <a:ea typeface="Comic Sans MS"/>
                <a:cs typeface="Comic Sans MS"/>
                <a:sym typeface="Comic Sans MS"/>
              </a:rPr>
              <a:t>INFLAMMATION  &amp; HEALING PROCESS</a:t>
            </a:r>
            <a:endParaRPr sz="4000" b="0" i="0" u="none" strike="noStrike" cap="none">
              <a:solidFill>
                <a:schemeClr val="dk1"/>
              </a:solidFill>
              <a:latin typeface="Comic Sans MS"/>
              <a:ea typeface="Comic Sans MS"/>
              <a:cs typeface="Comic Sans MS"/>
              <a:sym typeface="Comic Sans MS"/>
            </a:endParaRPr>
          </a:p>
        </p:txBody>
      </p:sp>
      <p:sp>
        <p:nvSpPr>
          <p:cNvPr id="85" name="Shape 8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Local Inflammatory Response</a:t>
            </a: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In an acute injury, tissue is torn, capillaries are damaged and cells die because of the inference in the blood and oxygen supply.  In response, the body reacts by sending specialized cells to the injury in an attempt to limit damage and begin the healing process.</a:t>
            </a:r>
            <a:endParaRPr sz="2400" b="0" i="0" u="none" strike="noStrike" cap="none">
              <a:solidFill>
                <a:schemeClr val="dk1"/>
              </a:solidFill>
              <a:latin typeface="Calibri"/>
              <a:ea typeface="Calibri"/>
              <a:cs typeface="Calibri"/>
              <a:sym typeface="Calibri"/>
            </a:endParaRPr>
          </a:p>
          <a:p>
            <a:pPr marL="457200" marR="0" lvl="0" indent="0" algn="l" rtl="0">
              <a:lnSpc>
                <a:spcPct val="90000"/>
              </a:lnSpc>
              <a:spcBef>
                <a:spcPts val="5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TISSUE HEALING: Phase 1</a:t>
            </a:r>
            <a:endParaRPr sz="4400" b="0" i="0" u="none" strike="noStrike" cap="none">
              <a:solidFill>
                <a:schemeClr val="dk1"/>
              </a:solidFill>
              <a:latin typeface="Comic Sans MS"/>
              <a:ea typeface="Comic Sans MS"/>
              <a:cs typeface="Comic Sans MS"/>
              <a:sym typeface="Comic Sans MS"/>
            </a:endParaRPr>
          </a:p>
        </p:txBody>
      </p:sp>
      <p:sp>
        <p:nvSpPr>
          <p:cNvPr id="150" name="Shape 15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omic Sans MS"/>
                <a:ea typeface="Comic Sans MS"/>
                <a:cs typeface="Comic Sans MS"/>
                <a:sym typeface="Comic Sans MS"/>
              </a:rPr>
              <a:t>Acute Inflammatory</a:t>
            </a: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3200"/>
              <a:buFont typeface="Arial"/>
              <a:buChar char="•"/>
            </a:pPr>
            <a:r>
              <a:rPr lang="en-US" sz="3200" b="0" i="0" u="none" strike="noStrike" cap="none">
                <a:solidFill>
                  <a:schemeClr val="dk1"/>
                </a:solidFill>
                <a:latin typeface="Comic Sans MS"/>
                <a:ea typeface="Comic Sans MS"/>
                <a:cs typeface="Comic Sans MS"/>
                <a:sym typeface="Comic Sans MS"/>
              </a:rPr>
              <a:t>During this phase there is increase blood flow to the area that brings cells and chemicals to begin the healing process and “clean up debris”. </a:t>
            </a:r>
            <a:endParaRPr sz="2400" b="0" i="0" u="none" strike="noStrike" cap="none">
              <a:solidFill>
                <a:schemeClr val="dk1"/>
              </a:solidFill>
              <a:latin typeface="Calibri"/>
              <a:ea typeface="Calibri"/>
              <a:cs typeface="Calibri"/>
              <a:sym typeface="Calibri"/>
            </a:endParaRPr>
          </a:p>
          <a:p>
            <a:pPr marL="1143000" marR="0" lvl="2" indent="-228600" algn="l" rtl="0">
              <a:lnSpc>
                <a:spcPct val="90000"/>
              </a:lnSpc>
              <a:spcBef>
                <a:spcPts val="500"/>
              </a:spcBef>
              <a:spcAft>
                <a:spcPts val="0"/>
              </a:spcAft>
              <a:buClr>
                <a:schemeClr val="dk1"/>
              </a:buClr>
              <a:buSzPts val="3200"/>
              <a:buFont typeface="Arial"/>
              <a:buChar char="•"/>
            </a:pPr>
            <a:r>
              <a:rPr lang="en-US" sz="3200" b="0" i="0" u="none" strike="noStrike" cap="none">
                <a:solidFill>
                  <a:schemeClr val="dk1"/>
                </a:solidFill>
                <a:latin typeface="Comic Sans MS"/>
                <a:ea typeface="Comic Sans MS"/>
                <a:cs typeface="Comic Sans MS"/>
                <a:sym typeface="Comic Sans MS"/>
              </a:rPr>
              <a:t>Phagocytes- Eat up dead cells.</a:t>
            </a:r>
            <a:endParaRPr sz="2000" b="0" i="0" u="none" strike="noStrike" cap="none">
              <a:solidFill>
                <a:schemeClr val="dk1"/>
              </a:solidFill>
              <a:latin typeface="Calibri"/>
              <a:ea typeface="Calibri"/>
              <a:cs typeface="Calibri"/>
              <a:sym typeface="Calibri"/>
            </a:endParaRPr>
          </a:p>
          <a:p>
            <a:pPr marL="1143000" marR="0" lvl="2" indent="-228600" algn="l" rtl="0">
              <a:lnSpc>
                <a:spcPct val="90000"/>
              </a:lnSpc>
              <a:spcBef>
                <a:spcPts val="500"/>
              </a:spcBef>
              <a:spcAft>
                <a:spcPts val="0"/>
              </a:spcAft>
              <a:buClr>
                <a:schemeClr val="dk1"/>
              </a:buClr>
              <a:buSzPts val="3200"/>
              <a:buFont typeface="Arial"/>
              <a:buChar char="•"/>
            </a:pPr>
            <a:r>
              <a:rPr lang="en-US" sz="3200" b="0" i="0" u="none" strike="noStrike" cap="none">
                <a:solidFill>
                  <a:schemeClr val="dk1"/>
                </a:solidFill>
                <a:latin typeface="Comic Sans MS"/>
                <a:ea typeface="Comic Sans MS"/>
                <a:cs typeface="Comic Sans MS"/>
                <a:sym typeface="Comic Sans MS"/>
              </a:rPr>
              <a:t>Leukocytes- Infection fighting white blood cells.</a:t>
            </a:r>
            <a:endParaRPr sz="2000" b="0" i="0" u="none" strike="noStrike" cap="none">
              <a:solidFill>
                <a:schemeClr val="dk1"/>
              </a:solidFill>
              <a:latin typeface="Calibri"/>
              <a:ea typeface="Calibri"/>
              <a:cs typeface="Calibri"/>
              <a:sym typeface="Calibri"/>
            </a:endParaRPr>
          </a:p>
          <a:p>
            <a:pPr marL="1143000" marR="0" lvl="2" indent="-228600" algn="l" rtl="0">
              <a:lnSpc>
                <a:spcPct val="90000"/>
              </a:lnSpc>
              <a:spcBef>
                <a:spcPts val="500"/>
              </a:spcBef>
              <a:spcAft>
                <a:spcPts val="0"/>
              </a:spcAft>
              <a:buClr>
                <a:schemeClr val="dk1"/>
              </a:buClr>
              <a:buSzPts val="3200"/>
              <a:buFont typeface="Arial"/>
              <a:buChar char="•"/>
            </a:pPr>
            <a:r>
              <a:rPr lang="en-US" sz="3200" b="0" i="0" u="none" strike="noStrike" cap="none">
                <a:solidFill>
                  <a:schemeClr val="dk1"/>
                </a:solidFill>
                <a:latin typeface="Comic Sans MS"/>
                <a:ea typeface="Comic Sans MS"/>
                <a:cs typeface="Comic Sans MS"/>
                <a:sym typeface="Comic Sans MS"/>
              </a:rPr>
              <a:t>Platelets-Carry blood clotting materials.</a:t>
            </a:r>
            <a:endParaRPr sz="20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pic>
        <p:nvPicPr>
          <p:cNvPr id="151" name="Shape 151"/>
          <p:cNvPicPr preferRelativeResize="0"/>
          <p:nvPr/>
        </p:nvPicPr>
        <p:blipFill rotWithShape="1">
          <a:blip r:embed="rId3">
            <a:alphaModFix/>
          </a:blip>
          <a:srcRect/>
          <a:stretch/>
        </p:blipFill>
        <p:spPr>
          <a:xfrm>
            <a:off x="10222933" y="299371"/>
            <a:ext cx="1347333" cy="14570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TISSUE HEALING: Phase 2</a:t>
            </a:r>
            <a:endParaRPr sz="4400" b="0" i="0" u="none" strike="noStrike" cap="none">
              <a:solidFill>
                <a:schemeClr val="dk1"/>
              </a:solidFill>
              <a:latin typeface="Comic Sans MS"/>
              <a:ea typeface="Comic Sans MS"/>
              <a:cs typeface="Comic Sans MS"/>
              <a:sym typeface="Comic Sans MS"/>
            </a:endParaRPr>
          </a:p>
        </p:txBody>
      </p:sp>
      <p:sp>
        <p:nvSpPr>
          <p:cNvPr id="157" name="Shape 15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3600"/>
              <a:buFont typeface="Arial"/>
              <a:buChar char="•"/>
            </a:pPr>
            <a:r>
              <a:rPr lang="en-US" sz="3600" b="0" i="0" u="none" strike="noStrike" cap="none">
                <a:solidFill>
                  <a:schemeClr val="dk1"/>
                </a:solidFill>
                <a:latin typeface="Comic Sans MS"/>
                <a:ea typeface="Comic Sans MS"/>
                <a:cs typeface="Comic Sans MS"/>
                <a:sym typeface="Comic Sans MS"/>
              </a:rPr>
              <a:t>Fibroblastic/Regeneration Phase –The injured area has been filled with the blood, cells, and chemicals needed to rebuild the injury.</a:t>
            </a:r>
            <a:endParaRPr sz="2800" b="0" i="0" u="none" strike="noStrike" cap="none">
              <a:solidFill>
                <a:schemeClr val="dk1"/>
              </a:solidFill>
              <a:latin typeface="Calibri"/>
              <a:ea typeface="Calibri"/>
              <a:cs typeface="Calibri"/>
              <a:sym typeface="Calibri"/>
            </a:endParaRPr>
          </a:p>
          <a:p>
            <a:pPr marL="1143000" marR="0" lvl="2" indent="-228600" algn="l" rtl="0">
              <a:lnSpc>
                <a:spcPct val="90000"/>
              </a:lnSpc>
              <a:spcBef>
                <a:spcPts val="500"/>
              </a:spcBef>
              <a:spcAft>
                <a:spcPts val="0"/>
              </a:spcAft>
              <a:buClr>
                <a:schemeClr val="dk1"/>
              </a:buClr>
              <a:buSzPts val="3600"/>
              <a:buFont typeface="Arial"/>
              <a:buChar char="•"/>
            </a:pPr>
            <a:r>
              <a:rPr lang="en-US" sz="3600" b="0" i="0" u="none" strike="noStrike" cap="none">
                <a:solidFill>
                  <a:schemeClr val="dk1"/>
                </a:solidFill>
                <a:latin typeface="Comic Sans MS"/>
                <a:ea typeface="Comic Sans MS"/>
                <a:cs typeface="Comic Sans MS"/>
                <a:sym typeface="Comic Sans MS"/>
              </a:rPr>
              <a:t>Fibroblasts begin building fibers across the injury and form the scar.</a:t>
            </a:r>
            <a:endParaRPr sz="20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pic>
        <p:nvPicPr>
          <p:cNvPr id="158" name="Shape 158"/>
          <p:cNvPicPr preferRelativeResize="0"/>
          <p:nvPr/>
        </p:nvPicPr>
        <p:blipFill rotWithShape="1">
          <a:blip r:embed="rId3">
            <a:alphaModFix/>
          </a:blip>
          <a:srcRect/>
          <a:stretch/>
        </p:blipFill>
        <p:spPr>
          <a:xfrm>
            <a:off x="9659875" y="4865826"/>
            <a:ext cx="1957200" cy="1841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TISSUE HEALING: Phase 3</a:t>
            </a:r>
            <a:endParaRPr sz="4400" b="0" i="0" u="none" strike="noStrike" cap="none">
              <a:solidFill>
                <a:schemeClr val="dk1"/>
              </a:solidFill>
              <a:latin typeface="Comic Sans MS"/>
              <a:ea typeface="Comic Sans MS"/>
              <a:cs typeface="Comic Sans MS"/>
              <a:sym typeface="Comic Sans MS"/>
            </a:endParaRPr>
          </a:p>
        </p:txBody>
      </p:sp>
      <p:sp>
        <p:nvSpPr>
          <p:cNvPr id="164" name="Shape 16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3600"/>
              <a:buFont typeface="Arial"/>
              <a:buChar char="•"/>
            </a:pPr>
            <a:r>
              <a:rPr lang="en-US" sz="3600" b="0" i="0" u="none" strike="noStrike" cap="none">
                <a:solidFill>
                  <a:schemeClr val="dk1"/>
                </a:solidFill>
                <a:latin typeface="Comic Sans MS"/>
                <a:ea typeface="Comic Sans MS"/>
                <a:cs typeface="Comic Sans MS"/>
                <a:sym typeface="Comic Sans MS"/>
              </a:rPr>
              <a:t>Remodeling – Continues until the tissue is healed </a:t>
            </a: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3600"/>
              <a:buFont typeface="Arial"/>
              <a:buChar char="•"/>
            </a:pPr>
            <a:r>
              <a:rPr lang="en-US" sz="3600" b="0" i="0" u="none" strike="noStrike" cap="none">
                <a:solidFill>
                  <a:schemeClr val="dk1"/>
                </a:solidFill>
                <a:latin typeface="Comic Sans MS"/>
                <a:ea typeface="Comic Sans MS"/>
                <a:cs typeface="Comic Sans MS"/>
                <a:sym typeface="Comic Sans MS"/>
              </a:rPr>
              <a:t>Builds tissue strength in the tendons, ligaments and muscles to withstand stress applied to the body. </a:t>
            </a:r>
            <a:endParaRPr sz="24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SIGNS &amp; SYMPTOMS OF INFLAMMATION</a:t>
            </a:r>
            <a:endParaRPr sz="4400" b="0" i="0" u="none" strike="noStrike" cap="none">
              <a:solidFill>
                <a:schemeClr val="dk1"/>
              </a:solidFill>
              <a:latin typeface="Comic Sans MS"/>
              <a:ea typeface="Comic Sans MS"/>
              <a:cs typeface="Comic Sans MS"/>
              <a:sym typeface="Comic Sans MS"/>
            </a:endParaRPr>
          </a:p>
        </p:txBody>
      </p:sp>
      <p:sp>
        <p:nvSpPr>
          <p:cNvPr id="91" name="Shape 9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PAIN: CAUSED BY AN INCREASE PRESSURE ON NERVE ENDINGS FROM INTERNAL HEMORRHAGE AD FROM CELLULAR RESPONSE TO THE LACK OF OXYGEN</a:t>
            </a: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SWELLING (AKA EDEMA): IS CAUSED BY THE ACCUMULATION OF FLUIDS IN THE DAMAGED AREA</a:t>
            </a: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REDNESS/WARM FEELING: DUE TO AN INCREASED BLOOD SUPPLY AS THE BODY ATTEMPTS TO PROVIDE THE INJURY SITE WITH NUTRIENTS FOR REPAIR</a:t>
            </a: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LOSS OF FUNCTION OR MOTION</a:t>
            </a:r>
            <a:endParaRPr sz="2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838200" y="365125"/>
            <a:ext cx="10515600" cy="8892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IMMEDIATE CARE</a:t>
            </a:r>
            <a:endParaRPr sz="4400" b="0" i="0" u="none" strike="noStrike" cap="none">
              <a:solidFill>
                <a:schemeClr val="dk1"/>
              </a:solidFill>
              <a:latin typeface="Comic Sans MS"/>
              <a:ea typeface="Comic Sans MS"/>
              <a:cs typeface="Comic Sans MS"/>
              <a:sym typeface="Comic Sans MS"/>
            </a:endParaRPr>
          </a:p>
        </p:txBody>
      </p:sp>
      <p:sp>
        <p:nvSpPr>
          <p:cNvPr id="97" name="Shape 97"/>
          <p:cNvSpPr txBox="1">
            <a:spLocks noGrp="1"/>
          </p:cNvSpPr>
          <p:nvPr>
            <p:ph type="body" idx="1"/>
          </p:nvPr>
        </p:nvSpPr>
        <p:spPr>
          <a:xfrm>
            <a:off x="838200" y="1325076"/>
            <a:ext cx="10515600" cy="48519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The goal is to keep the local inflammatory response at a minimal.  This is done by providing immediate care to the injury.</a:t>
            </a: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Rest: Protects from further trauma, splint/wrap the injured area, provide crutches if necessary. </a:t>
            </a:r>
            <a:endParaRPr sz="2400" b="0" i="0" u="none" strike="noStrike" cap="none">
              <a:solidFill>
                <a:schemeClr val="dk1"/>
              </a:solidFill>
              <a:latin typeface="Comic Sans MS"/>
              <a:ea typeface="Comic Sans MS"/>
              <a:cs typeface="Comic Sans MS"/>
              <a:sym typeface="Comic Sans MS"/>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Ice: Vasoconstriction (decreases hemorrhage), Decrease pain (within 60 sec’s of applying ice, we see a decrease in pain receptor), Decrease spasm (causes muscle spindle to relax)</a:t>
            </a:r>
            <a:endParaRPr sz="24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Compression: Controls Edema (aka swelling), helps control hemorrhage and encourages clotting.  Compression should be maintained continuously for 72 hours</a:t>
            </a:r>
            <a:endParaRPr sz="24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Elevation: Helps control edema by using gravity and assists the lymphatic system in removing fluid build up</a:t>
            </a:r>
            <a:endParaRPr sz="24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838200" y="121376"/>
            <a:ext cx="10515600" cy="11733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3600" b="0" i="0" u="none" strike="noStrike" cap="none">
                <a:solidFill>
                  <a:schemeClr val="dk1"/>
                </a:solidFill>
                <a:latin typeface="Comic Sans MS"/>
                <a:ea typeface="Comic Sans MS"/>
                <a:cs typeface="Comic Sans MS"/>
                <a:sym typeface="Comic Sans MS"/>
              </a:rPr>
              <a:t>LOCAL INFLAMMATORY RESPONSE CYCLE</a:t>
            </a:r>
            <a:endParaRPr sz="3600" b="0" i="0" u="none" strike="noStrike" cap="none">
              <a:solidFill>
                <a:schemeClr val="dk1"/>
              </a:solidFill>
              <a:latin typeface="Comic Sans MS"/>
              <a:ea typeface="Comic Sans MS"/>
              <a:cs typeface="Comic Sans MS"/>
              <a:sym typeface="Comic Sans MS"/>
            </a:endParaRPr>
          </a:p>
          <a:p>
            <a:pPr marL="0" marR="0" lvl="0" indent="0" algn="ctr" rtl="0">
              <a:lnSpc>
                <a:spcPct val="90000"/>
              </a:lnSpc>
              <a:spcBef>
                <a:spcPts val="0"/>
              </a:spcBef>
              <a:spcAft>
                <a:spcPts val="0"/>
              </a:spcAft>
              <a:buClr>
                <a:schemeClr val="dk1"/>
              </a:buClr>
              <a:buSzPts val="1400"/>
              <a:buFont typeface="Comic Sans MS"/>
              <a:buNone/>
            </a:pPr>
            <a:r>
              <a:rPr lang="en-US" sz="3600" b="0" i="0" u="none" strike="noStrike" cap="none">
                <a:solidFill>
                  <a:schemeClr val="dk1"/>
                </a:solidFill>
                <a:latin typeface="Comic Sans MS"/>
                <a:ea typeface="Comic Sans MS"/>
                <a:cs typeface="Comic Sans MS"/>
                <a:sym typeface="Comic Sans MS"/>
              </a:rPr>
              <a:t> </a:t>
            </a:r>
            <a:r>
              <a:rPr lang="en-US" sz="1800" b="0" i="0" u="none" strike="noStrike" cap="none">
                <a:solidFill>
                  <a:srgbClr val="FF0000"/>
                </a:solidFill>
                <a:latin typeface="Comic Sans MS"/>
                <a:ea typeface="Comic Sans MS"/>
                <a:cs typeface="Comic Sans MS"/>
                <a:sym typeface="Comic Sans MS"/>
              </a:rPr>
              <a:t>Local Inflammatory Response is proportional to the amount of dead and dying cells.  The fewer cells which die, the less inflammation occurs, and the quicker the injury heals</a:t>
            </a:r>
            <a:r>
              <a:rPr lang="en-US" sz="2400" b="0" i="0" u="none" strike="noStrike" cap="none">
                <a:solidFill>
                  <a:srgbClr val="FF0000"/>
                </a:solidFill>
                <a:latin typeface="Comic Sans MS"/>
                <a:ea typeface="Comic Sans MS"/>
                <a:cs typeface="Comic Sans MS"/>
                <a:sym typeface="Comic Sans MS"/>
              </a:rPr>
              <a:t>.</a:t>
            </a:r>
            <a:endParaRPr sz="3600" b="0" i="0" u="none" strike="noStrike" cap="none">
              <a:solidFill>
                <a:srgbClr val="FF0000"/>
              </a:solidFill>
              <a:latin typeface="Comic Sans MS"/>
              <a:ea typeface="Comic Sans MS"/>
              <a:cs typeface="Comic Sans MS"/>
              <a:sym typeface="Comic Sans MS"/>
            </a:endParaRPr>
          </a:p>
        </p:txBody>
      </p:sp>
      <p:sp>
        <p:nvSpPr>
          <p:cNvPr id="103" name="Shape 103"/>
          <p:cNvSpPr/>
          <p:nvPr/>
        </p:nvSpPr>
        <p:spPr>
          <a:xfrm>
            <a:off x="4306500" y="2160000"/>
            <a:ext cx="2970000" cy="310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Shape 104"/>
          <p:cNvSpPr txBox="1"/>
          <p:nvPr/>
        </p:nvSpPr>
        <p:spPr>
          <a:xfrm>
            <a:off x="4785750" y="1471500"/>
            <a:ext cx="2011500" cy="567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Trauma ~ (Necrosis)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Dead &amp; Dying Cells </a:t>
            </a:r>
            <a:endParaRPr sz="1400" b="0" i="0" u="none" strike="noStrike" cap="none">
              <a:solidFill>
                <a:srgbClr val="000000"/>
              </a:solidFill>
              <a:latin typeface="Arial"/>
              <a:ea typeface="Arial"/>
              <a:cs typeface="Arial"/>
              <a:sym typeface="Arial"/>
            </a:endParaRPr>
          </a:p>
        </p:txBody>
      </p:sp>
      <p:sp>
        <p:nvSpPr>
          <p:cNvPr id="105" name="Shape 105"/>
          <p:cNvSpPr txBox="1"/>
          <p:nvPr/>
        </p:nvSpPr>
        <p:spPr>
          <a:xfrm>
            <a:off x="7357500" y="3179250"/>
            <a:ext cx="3348000" cy="1325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Release of toxins: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 necrosin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~histamine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~heparin</a:t>
            </a:r>
            <a:endParaRPr sz="1400" b="0" i="0" u="none" strike="noStrike" cap="none">
              <a:solidFill>
                <a:srgbClr val="000000"/>
              </a:solidFill>
              <a:latin typeface="Arial"/>
              <a:ea typeface="Arial"/>
              <a:cs typeface="Arial"/>
              <a:sym typeface="Arial"/>
            </a:endParaRPr>
          </a:p>
        </p:txBody>
      </p:sp>
      <p:sp>
        <p:nvSpPr>
          <p:cNvPr id="106" name="Shape 106"/>
          <p:cNvSpPr/>
          <p:nvPr/>
        </p:nvSpPr>
        <p:spPr>
          <a:xfrm rot="5400000">
            <a:off x="7087500" y="1690700"/>
            <a:ext cx="1296000" cy="12960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Shape 107"/>
          <p:cNvSpPr txBox="1"/>
          <p:nvPr/>
        </p:nvSpPr>
        <p:spPr>
          <a:xfrm>
            <a:off x="4873500" y="5467500"/>
            <a:ext cx="2403000" cy="931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Edema, Hemorrhage, Pain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Spasm</a:t>
            </a:r>
            <a:endParaRPr sz="1400" b="0" i="0" u="none" strike="noStrike" cap="none">
              <a:solidFill>
                <a:srgbClr val="000000"/>
              </a:solidFill>
              <a:latin typeface="Arial"/>
              <a:ea typeface="Arial"/>
              <a:cs typeface="Arial"/>
              <a:sym typeface="Arial"/>
            </a:endParaRPr>
          </a:p>
        </p:txBody>
      </p:sp>
      <p:sp>
        <p:nvSpPr>
          <p:cNvPr id="108" name="Shape 108"/>
          <p:cNvSpPr txBox="1"/>
          <p:nvPr/>
        </p:nvSpPr>
        <p:spPr>
          <a:xfrm>
            <a:off x="3199500" y="3286500"/>
            <a:ext cx="1107000" cy="345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Ischemia</a:t>
            </a:r>
            <a:endParaRPr sz="1400" b="0" i="0" u="none" strike="noStrike" cap="none">
              <a:solidFill>
                <a:srgbClr val="000000"/>
              </a:solidFill>
              <a:latin typeface="Arial"/>
              <a:ea typeface="Arial"/>
              <a:cs typeface="Arial"/>
              <a:sym typeface="Arial"/>
            </a:endParaRPr>
          </a:p>
        </p:txBody>
      </p:sp>
      <p:sp>
        <p:nvSpPr>
          <p:cNvPr id="109" name="Shape 109"/>
          <p:cNvSpPr/>
          <p:nvPr/>
        </p:nvSpPr>
        <p:spPr>
          <a:xfrm rot="10800000">
            <a:off x="7276500" y="4171500"/>
            <a:ext cx="1296000" cy="12960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Shape 110"/>
          <p:cNvSpPr/>
          <p:nvPr/>
        </p:nvSpPr>
        <p:spPr>
          <a:xfrm rot="-5400000">
            <a:off x="2808000" y="4104000"/>
            <a:ext cx="1296000" cy="12960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Shape 111"/>
          <p:cNvSpPr/>
          <p:nvPr/>
        </p:nvSpPr>
        <p:spPr>
          <a:xfrm>
            <a:off x="2808000" y="1825625"/>
            <a:ext cx="1296000" cy="12960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Shape 112"/>
          <p:cNvSpPr/>
          <p:nvPr/>
        </p:nvSpPr>
        <p:spPr>
          <a:xfrm>
            <a:off x="5238000" y="5980500"/>
            <a:ext cx="256500" cy="25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Shape 113"/>
          <p:cNvSpPr/>
          <p:nvPr/>
        </p:nvSpPr>
        <p:spPr>
          <a:xfrm>
            <a:off x="6709500" y="5980500"/>
            <a:ext cx="256500" cy="25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RELEASE OF TOXINS</a:t>
            </a:r>
            <a:endParaRPr sz="4400" b="0" i="0" u="none" strike="noStrike" cap="none">
              <a:solidFill>
                <a:schemeClr val="dk1"/>
              </a:solidFill>
              <a:latin typeface="Comic Sans MS"/>
              <a:ea typeface="Comic Sans MS"/>
              <a:cs typeface="Comic Sans MS"/>
              <a:sym typeface="Comic Sans MS"/>
            </a:endParaRPr>
          </a:p>
        </p:txBody>
      </p:sp>
      <p:sp>
        <p:nvSpPr>
          <p:cNvPr id="119" name="Shape 1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Histamine: Causes vasodilation which increases local blood flow.</a:t>
            </a:r>
            <a:endParaRPr sz="2800" b="0" i="0" u="none" strike="noStrike" cap="none">
              <a:solidFill>
                <a:schemeClr val="dk1"/>
              </a:solidFill>
              <a:latin typeface="Comic Sans MS"/>
              <a:ea typeface="Comic Sans MS"/>
              <a:cs typeface="Comic Sans MS"/>
              <a:sym typeface="Comic Sans MS"/>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Heparin: Deters blood clotting.</a:t>
            </a: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Necrosin: Irritant…but in the long run it is helpful because it draws WBC’s to the area</a:t>
            </a: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omic Sans MS"/>
              <a:ea typeface="Comic Sans MS"/>
              <a:cs typeface="Comic Sans MS"/>
              <a:sym typeface="Comic Sans MS"/>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omic Sans MS"/>
              <a:buNone/>
            </a:pPr>
            <a:r>
              <a:rPr lang="en-US" sz="4400" b="0" i="0" u="none" strike="noStrike" cap="none">
                <a:solidFill>
                  <a:schemeClr val="dk1"/>
                </a:solidFill>
                <a:latin typeface="Comic Sans MS"/>
                <a:ea typeface="Comic Sans MS"/>
                <a:cs typeface="Comic Sans MS"/>
                <a:sym typeface="Comic Sans MS"/>
              </a:rPr>
              <a:t>THE HEALING PROCESS</a:t>
            </a:r>
            <a:endParaRPr sz="4400" b="0" i="0" u="none" strike="noStrike" cap="none">
              <a:solidFill>
                <a:schemeClr val="dk1"/>
              </a:solidFill>
              <a:latin typeface="Comic Sans MS"/>
              <a:ea typeface="Comic Sans MS"/>
              <a:cs typeface="Comic Sans MS"/>
              <a:sym typeface="Comic Sans MS"/>
            </a:endParaRPr>
          </a:p>
        </p:txBody>
      </p:sp>
      <p:sp>
        <p:nvSpPr>
          <p:cNvPr id="125" name="Shape 1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ALL FLUIDS AND DEAD CELLS THAT HAVE RESULTED IN SWELLING MUST BE REMOVED FROM THE INJURY SITE BY THE CIRCULATORY AND THE LYMPHATIC SYSTEMS BEFORE OXYGEN AND NUTRIENT SUPPLYING CAPILLARIES CAN BE FORMED TO ASSIST REPAIR</a:t>
            </a: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4400" b="0" i="0" u="none" strike="noStrike" cap="none">
                <a:solidFill>
                  <a:schemeClr val="dk1"/>
                </a:solidFill>
                <a:latin typeface="Comic Sans MS"/>
                <a:ea typeface="Comic Sans MS"/>
                <a:cs typeface="Comic Sans MS"/>
                <a:sym typeface="Comic Sans MS"/>
              </a:rPr>
              <a:t>Factors That Impede Healing</a:t>
            </a:r>
            <a:endParaRPr sz="4400" b="0" i="0" u="none" strike="noStrike" cap="none">
              <a:solidFill>
                <a:schemeClr val="dk1"/>
              </a:solidFill>
              <a:latin typeface="Comic Sans MS"/>
              <a:ea typeface="Comic Sans MS"/>
              <a:cs typeface="Comic Sans MS"/>
              <a:sym typeface="Comic Sans MS"/>
            </a:endParaRPr>
          </a:p>
        </p:txBody>
      </p:sp>
      <p:sp>
        <p:nvSpPr>
          <p:cNvPr id="131" name="Shape 131"/>
          <p:cNvSpPr txBox="1">
            <a:spLocks noGrp="1"/>
          </p:cNvSpPr>
          <p:nvPr>
            <p:ph type="body" idx="1"/>
          </p:nvPr>
        </p:nvSpPr>
        <p:spPr>
          <a:xfrm>
            <a:off x="838200" y="1573823"/>
            <a:ext cx="10515600" cy="4603140"/>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Extent of injury</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Edema</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Hemorrhage</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Poor vascular supply</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Muscle spasm</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Atrophy</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Infection</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Health</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Age</a:t>
            </a:r>
            <a:endParaRPr/>
          </a:p>
          <a:p>
            <a:pPr marL="457200" marR="0" lvl="0" indent="-406400" algn="l" rtl="0">
              <a:lnSpc>
                <a:spcPct val="90000"/>
              </a:lnSpc>
              <a:spcBef>
                <a:spcPts val="1000"/>
              </a:spcBef>
              <a:spcAft>
                <a:spcPts val="0"/>
              </a:spcAft>
              <a:buClr>
                <a:schemeClr val="dk1"/>
              </a:buClr>
              <a:buSzPts val="2800"/>
              <a:buFont typeface="Arial"/>
              <a:buChar char="•"/>
            </a:pPr>
            <a:r>
              <a:rPr lang="en-US" sz="2400" b="0" i="0" u="none" strike="noStrike" cap="none">
                <a:solidFill>
                  <a:schemeClr val="dk1"/>
                </a:solidFill>
                <a:latin typeface="Comic Sans MS"/>
                <a:ea typeface="Comic Sans MS"/>
                <a:cs typeface="Comic Sans MS"/>
                <a:sym typeface="Comic Sans MS"/>
              </a:rPr>
              <a:t>Nutrition</a:t>
            </a:r>
            <a:endParaRPr sz="24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4400" b="0" i="0" u="none" strike="noStrike" cap="none">
                <a:solidFill>
                  <a:schemeClr val="dk1"/>
                </a:solidFill>
                <a:latin typeface="Comic Sans MS"/>
                <a:ea typeface="Comic Sans MS"/>
                <a:cs typeface="Comic Sans MS"/>
                <a:sym typeface="Comic Sans MS"/>
              </a:rPr>
              <a:t>Types of Tissue and Their Healing</a:t>
            </a:r>
            <a:endParaRPr sz="4400" b="0" i="0" u="none" strike="noStrike" cap="none">
              <a:solidFill>
                <a:schemeClr val="dk1"/>
              </a:solidFill>
              <a:latin typeface="Comic Sans MS"/>
              <a:ea typeface="Comic Sans MS"/>
              <a:cs typeface="Comic Sans MS"/>
              <a:sym typeface="Comic Sans MS"/>
            </a:endParaRPr>
          </a:p>
        </p:txBody>
      </p:sp>
      <p:sp>
        <p:nvSpPr>
          <p:cNvPr id="137" name="Shape 137"/>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200" b="0" i="0" u="none" strike="noStrike" cap="none">
                <a:solidFill>
                  <a:schemeClr val="dk1"/>
                </a:solidFill>
                <a:latin typeface="Comic Sans MS"/>
                <a:ea typeface="Comic Sans MS"/>
                <a:cs typeface="Comic Sans MS"/>
                <a:sym typeface="Comic Sans MS"/>
              </a:rPr>
              <a:t>Ligaments and Tendons</a:t>
            </a:r>
            <a:endParaRPr/>
          </a:p>
          <a:p>
            <a:pPr marL="914400" marR="0" lvl="1" indent="-381000" algn="l" rtl="0">
              <a:lnSpc>
                <a:spcPct val="90000"/>
              </a:lnSpc>
              <a:spcBef>
                <a:spcPts val="500"/>
              </a:spcBef>
              <a:spcAft>
                <a:spcPts val="0"/>
              </a:spcAft>
              <a:buClr>
                <a:schemeClr val="dk1"/>
              </a:buClr>
              <a:buSzPts val="2400"/>
              <a:buFont typeface="Arial"/>
              <a:buChar char="•"/>
            </a:pPr>
            <a:r>
              <a:rPr lang="en-US" sz="2200" b="0" i="0" u="none" strike="noStrike" cap="none">
                <a:solidFill>
                  <a:schemeClr val="dk1"/>
                </a:solidFill>
                <a:latin typeface="Comic Sans MS"/>
                <a:ea typeface="Comic Sans MS"/>
                <a:cs typeface="Comic Sans MS"/>
                <a:sym typeface="Comic Sans MS"/>
              </a:rPr>
              <a:t>Decent blood supply</a:t>
            </a:r>
            <a:endParaRPr/>
          </a:p>
          <a:p>
            <a:pPr marL="914400" marR="0" lvl="1" indent="-381000" algn="l" rtl="0">
              <a:lnSpc>
                <a:spcPct val="90000"/>
              </a:lnSpc>
              <a:spcBef>
                <a:spcPts val="500"/>
              </a:spcBef>
              <a:spcAft>
                <a:spcPts val="0"/>
              </a:spcAft>
              <a:buClr>
                <a:schemeClr val="dk1"/>
              </a:buClr>
              <a:buSzPts val="2400"/>
              <a:buFont typeface="Arial"/>
              <a:buChar char="•"/>
            </a:pPr>
            <a:r>
              <a:rPr lang="en-US" sz="2200" b="0" i="0" u="none" strike="noStrike" cap="none">
                <a:solidFill>
                  <a:schemeClr val="dk1"/>
                </a:solidFill>
                <a:latin typeface="Comic Sans MS"/>
                <a:ea typeface="Comic Sans MS"/>
                <a:cs typeface="Comic Sans MS"/>
                <a:sym typeface="Comic Sans MS"/>
              </a:rPr>
              <a:t>Requires a lot of collagen being laid down</a:t>
            </a:r>
            <a:endParaRPr/>
          </a:p>
          <a:p>
            <a:pPr marL="914400" marR="0" lvl="1" indent="-381000" algn="l" rtl="0">
              <a:lnSpc>
                <a:spcPct val="90000"/>
              </a:lnSpc>
              <a:spcBef>
                <a:spcPts val="500"/>
              </a:spcBef>
              <a:spcAft>
                <a:spcPts val="0"/>
              </a:spcAft>
              <a:buClr>
                <a:schemeClr val="dk1"/>
              </a:buClr>
              <a:buSzPts val="2400"/>
              <a:buFont typeface="Arial"/>
              <a:buChar char="•"/>
            </a:pPr>
            <a:r>
              <a:rPr lang="en-US" sz="2200" b="0" i="0" u="none" strike="noStrike" cap="none">
                <a:solidFill>
                  <a:schemeClr val="dk1"/>
                </a:solidFill>
                <a:latin typeface="Comic Sans MS"/>
                <a:ea typeface="Comic Sans MS"/>
                <a:cs typeface="Comic Sans MS"/>
                <a:sym typeface="Comic Sans MS"/>
              </a:rPr>
              <a:t>Long full healing process (12 months)</a:t>
            </a:r>
            <a:endParaRPr/>
          </a:p>
          <a:p>
            <a:pPr marL="457200" marR="0" lvl="0" indent="-406400" algn="l" rtl="0">
              <a:lnSpc>
                <a:spcPct val="90000"/>
              </a:lnSpc>
              <a:spcBef>
                <a:spcPts val="1000"/>
              </a:spcBef>
              <a:spcAft>
                <a:spcPts val="0"/>
              </a:spcAft>
              <a:buClr>
                <a:schemeClr val="dk1"/>
              </a:buClr>
              <a:buSzPts val="2800"/>
              <a:buFont typeface="Arial"/>
              <a:buChar char="•"/>
            </a:pPr>
            <a:r>
              <a:rPr lang="en-US" sz="2200" b="0" i="0" u="none" strike="noStrike" cap="none">
                <a:solidFill>
                  <a:schemeClr val="dk1"/>
                </a:solidFill>
                <a:latin typeface="Comic Sans MS"/>
                <a:ea typeface="Comic Sans MS"/>
                <a:cs typeface="Comic Sans MS"/>
                <a:sym typeface="Comic Sans MS"/>
              </a:rPr>
              <a:t>Muscle</a:t>
            </a:r>
            <a:endParaRPr/>
          </a:p>
          <a:p>
            <a:pPr marL="914400" marR="0" lvl="1" indent="-381000" algn="l" rtl="0">
              <a:lnSpc>
                <a:spcPct val="90000"/>
              </a:lnSpc>
              <a:spcBef>
                <a:spcPts val="500"/>
              </a:spcBef>
              <a:spcAft>
                <a:spcPts val="0"/>
              </a:spcAft>
              <a:buClr>
                <a:schemeClr val="dk1"/>
              </a:buClr>
              <a:buSzPts val="2400"/>
              <a:buFont typeface="Arial"/>
              <a:buChar char="•"/>
            </a:pPr>
            <a:r>
              <a:rPr lang="en-US" sz="2200" b="0" i="0" u="none" strike="noStrike" cap="none">
                <a:solidFill>
                  <a:schemeClr val="dk1"/>
                </a:solidFill>
                <a:latin typeface="Comic Sans MS"/>
                <a:ea typeface="Comic Sans MS"/>
                <a:cs typeface="Comic Sans MS"/>
                <a:sym typeface="Comic Sans MS"/>
              </a:rPr>
              <a:t>Initial bleeding followed by laying down a ground substance</a:t>
            </a:r>
            <a:endParaRPr/>
          </a:p>
          <a:p>
            <a:pPr marL="914400" marR="0" lvl="1" indent="-381000" algn="l" rtl="0">
              <a:lnSpc>
                <a:spcPct val="90000"/>
              </a:lnSpc>
              <a:spcBef>
                <a:spcPts val="500"/>
              </a:spcBef>
              <a:spcAft>
                <a:spcPts val="0"/>
              </a:spcAft>
              <a:buClr>
                <a:schemeClr val="dk1"/>
              </a:buClr>
              <a:buSzPts val="2400"/>
              <a:buFont typeface="Arial"/>
              <a:buChar char="•"/>
            </a:pPr>
            <a:r>
              <a:rPr lang="en-US" sz="2200" b="0" i="0" u="none" strike="noStrike" cap="none">
                <a:solidFill>
                  <a:schemeClr val="dk1"/>
                </a:solidFill>
                <a:latin typeface="Comic Sans MS"/>
                <a:ea typeface="Comic Sans MS"/>
                <a:cs typeface="Comic Sans MS"/>
                <a:sym typeface="Comic Sans MS"/>
              </a:rPr>
              <a:t>Healing may last 6-8 weeks depending on the muscle injured</a:t>
            </a:r>
            <a:endParaRPr sz="2200" b="0" i="0" u="none" strike="noStrike" cap="none">
              <a:solidFill>
                <a:schemeClr val="dk1"/>
              </a:solidFill>
              <a:latin typeface="Comic Sans MS"/>
              <a:ea typeface="Comic Sans MS"/>
              <a:cs typeface="Comic Sans MS"/>
              <a:sym typeface="Comic Sans MS"/>
            </a:endParaRPr>
          </a:p>
        </p:txBody>
      </p:sp>
      <p:sp>
        <p:nvSpPr>
          <p:cNvPr id="138" name="Shape 138"/>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Cartilage</a:t>
            </a:r>
            <a:endParaRPr/>
          </a:p>
          <a:p>
            <a:pPr marL="914400" marR="0" lvl="1" indent="-3810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Little or no direct blood supply</a:t>
            </a:r>
            <a:endParaRPr/>
          </a:p>
          <a:p>
            <a:pPr marL="914400" marR="0" lvl="1" indent="-3810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Articular cartilage that fails to clot heals very slowly</a:t>
            </a:r>
            <a:endParaRPr/>
          </a:p>
          <a:p>
            <a:pPr marL="914400" marR="0" lvl="1" indent="-3810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Limited capacity to heal</a:t>
            </a:r>
            <a:endParaRPr sz="24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4400" b="0" i="0" u="none" strike="noStrike" cap="none">
                <a:solidFill>
                  <a:schemeClr val="dk1"/>
                </a:solidFill>
                <a:latin typeface="Comic Sans MS"/>
                <a:ea typeface="Comic Sans MS"/>
                <a:cs typeface="Comic Sans MS"/>
                <a:sym typeface="Comic Sans MS"/>
              </a:rPr>
              <a:t>Grades of Sprains/Strains</a:t>
            </a:r>
            <a:endParaRPr sz="4400" b="0" i="0" u="none" strike="noStrike" cap="none">
              <a:solidFill>
                <a:schemeClr val="dk1"/>
              </a:solidFill>
              <a:latin typeface="Comic Sans MS"/>
              <a:ea typeface="Comic Sans MS"/>
              <a:cs typeface="Comic Sans MS"/>
              <a:sym typeface="Comic Sans MS"/>
            </a:endParaRPr>
          </a:p>
        </p:txBody>
      </p:sp>
      <p:sp>
        <p:nvSpPr>
          <p:cNvPr id="144" name="Shape 144"/>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Grade I</a:t>
            </a:r>
            <a:endParaRPr/>
          </a:p>
          <a:p>
            <a:pPr marL="914400" marR="0" lvl="1" indent="-3810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Some pain, minimal loss of function, no abnormal function, mild point tenderness</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Grade II</a:t>
            </a:r>
            <a:endParaRPr/>
          </a:p>
          <a:p>
            <a:pPr marL="914400" marR="0" lvl="1" indent="-3810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Pain, moderate loss of function, swelling and instability</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omic Sans MS"/>
                <a:ea typeface="Comic Sans MS"/>
                <a:cs typeface="Comic Sans MS"/>
                <a:sym typeface="Comic Sans MS"/>
              </a:rPr>
              <a:t>Grade III</a:t>
            </a:r>
            <a:endParaRPr/>
          </a:p>
          <a:p>
            <a:pPr marL="914400" marR="0" lvl="1" indent="-3810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omic Sans MS"/>
                <a:ea typeface="Comic Sans MS"/>
                <a:cs typeface="Comic Sans MS"/>
                <a:sym typeface="Comic Sans MS"/>
              </a:rPr>
              <a:t>Extremely painful, inevitable loss of function, swelling</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637</Words>
  <Application>Microsoft Office PowerPoint</Application>
  <PresentationFormat>Widescreen</PresentationFormat>
  <Paragraphs>74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INFLAMMATION  &amp; HEALING PROCESS</vt:lpstr>
      <vt:lpstr>SIGNS &amp; SYMPTOMS OF INFLAMMATION</vt:lpstr>
      <vt:lpstr>IMMEDIATE CARE</vt:lpstr>
      <vt:lpstr>LOCAL INFLAMMATORY RESPONSE CYCLE  Local Inflammatory Response is proportional to the amount of dead and dying cells.  The fewer cells which die, the less inflammation occurs, and the quicker the injury heals.</vt:lpstr>
      <vt:lpstr>RELEASE OF TOXINS</vt:lpstr>
      <vt:lpstr>THE HEALING PROCESS</vt:lpstr>
      <vt:lpstr>Factors That Impede Healing</vt:lpstr>
      <vt:lpstr>Types of Tissue and Their Healing</vt:lpstr>
      <vt:lpstr>Grades of Sprains/Strains</vt:lpstr>
      <vt:lpstr>TISSUE HEALING: Phase 1</vt:lpstr>
      <vt:lpstr>TISSUE HEALING: Phase 2</vt:lpstr>
      <vt:lpstr>TISSUE HEALING: Phase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INFLAMMATION  &amp; HEALING PROCESS</dc:title>
  <dc:creator>lausd_user</dc:creator>
  <cp:lastModifiedBy>lausd_user</cp:lastModifiedBy>
  <cp:revision>1</cp:revision>
  <dcterms:modified xsi:type="dcterms:W3CDTF">2018-04-11T16:26:52Z</dcterms:modified>
</cp:coreProperties>
</file>