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985000" cy="9283700"/>
  <p:embeddedFontLst>
    <p:embeddedFont>
      <p:font typeface="Questrial" panose="020B0604020202020204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4375" y="696275"/>
            <a:ext cx="4656875" cy="3481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473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25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66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78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25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7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91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23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90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29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3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30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2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1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ACC2C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None/>
              <a:defRPr sz="2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99987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9998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None/>
              <a:defRPr sz="2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99987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9998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CC2C9"/>
              </a:buClr>
              <a:buSzPts val="2800"/>
              <a:buFont typeface="Arial"/>
              <a:buChar char="•"/>
              <a:defRPr sz="2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0AC9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CC2C9"/>
              </a:buClr>
              <a:buSzPts val="2800"/>
              <a:buFont typeface="Arial"/>
              <a:buChar char="•"/>
              <a:defRPr sz="2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0AC9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30162"/>
            <a:ext cx="9067800" cy="6889750"/>
            <a:chOff x="0" y="0"/>
            <a:chExt cx="2147483647" cy="2147483647"/>
          </a:xfrm>
        </p:grpSpPr>
        <p:cxnSp>
          <p:nvCxnSpPr>
            <p:cNvPr id="7" name="Shape 7"/>
            <p:cNvCxnSpPr/>
            <p:nvPr/>
          </p:nvCxnSpPr>
          <p:spPr>
            <a:xfrm rot="-5400000" flipH="1">
              <a:off x="-342819171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rot="-5400000" flipH="1">
              <a:off x="-387934371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 rot="5400000">
              <a:off x="-351842226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 rot="5400000">
              <a:off x="-766902081" y="1042566200"/>
              <a:ext cx="1624034567" cy="71257844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 rot="-5400000" flipH="1">
              <a:off x="-784948163" y="1042566200"/>
              <a:ext cx="1624034567" cy="7125784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rot="-5400000" flipH="1">
              <a:off x="-324773091" y="935679433"/>
              <a:ext cx="1624034567" cy="28503137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-5400000" flipH="1">
              <a:off x="-667648638" y="1006937277"/>
              <a:ext cx="1624034567" cy="142515689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5400000">
              <a:off x="-640579518" y="1018813583"/>
              <a:ext cx="1624034567" cy="11876307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 rot="-5400000" flipH="1">
              <a:off x="-505233912" y="1006937277"/>
              <a:ext cx="1624034567" cy="14251568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 rot="-5400000" flipH="1">
              <a:off x="-739832962" y="1030689894"/>
              <a:ext cx="1624034567" cy="950104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 flipH="1">
              <a:off x="-433049590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 flipH="1">
              <a:off x="-667648639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 flipH="1">
              <a:off x="-577418237" y="983184666"/>
              <a:ext cx="1624034567" cy="190020912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5400000">
              <a:off x="-410116054" y="857988584"/>
              <a:ext cx="1624034567" cy="44041307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5400000">
              <a:off x="-270446822" y="1030937395"/>
              <a:ext cx="1624034567" cy="9451545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5400000">
              <a:off x="-216496634" y="1030689894"/>
              <a:ext cx="1624034567" cy="950104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5400000">
              <a:off x="-439440922" y="1015349661"/>
              <a:ext cx="1624034567" cy="12569092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 flipH="1">
              <a:off x="-625917076" y="1023267200"/>
              <a:ext cx="1624034567" cy="109855844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 flipH="1">
              <a:off x="-462750430" y="1046030122"/>
              <a:ext cx="1624034567" cy="64329999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 flipH="1">
              <a:off x="-559372154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 flipH="1">
              <a:off x="-505233912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 flipH="1">
              <a:off x="252701506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 flipH="1">
              <a:off x="207586246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5400000">
              <a:off x="243678450" y="1018813583"/>
              <a:ext cx="1624034567" cy="118763077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5400000">
              <a:off x="-171381404" y="1042566200"/>
              <a:ext cx="1624034567" cy="71257844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" name="Shape 32"/>
            <p:cNvCxnSpPr/>
            <p:nvPr/>
          </p:nvCxnSpPr>
          <p:spPr>
            <a:xfrm rot="-5400000" flipH="1">
              <a:off x="-189427485" y="1042566200"/>
              <a:ext cx="1624034567" cy="7125784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 rot="5400000">
              <a:off x="-36035673" y="1078195278"/>
              <a:ext cx="1624034567" cy="989692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 rot="-5400000" flipH="1">
              <a:off x="-72128005" y="1006937277"/>
              <a:ext cx="1624034567" cy="14251568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5400000">
              <a:off x="-45058840" y="1018813583"/>
              <a:ext cx="1624034567" cy="118763077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 flipH="1">
              <a:off x="90286735" y="1006937277"/>
              <a:ext cx="1624034567" cy="14251568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-5400000" flipH="1">
              <a:off x="-144312314" y="1030689894"/>
              <a:ext cx="1624034567" cy="950104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 rot="-5400000" flipH="1">
              <a:off x="162471087" y="1054442508"/>
              <a:ext cx="1624034567" cy="47505228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 rot="-5400000" flipH="1">
              <a:off x="-72127976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 rot="5400000">
              <a:off x="-243565726" y="1042566200"/>
              <a:ext cx="1624034567" cy="71257844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 rot="5400000">
              <a:off x="185404623" y="857988584"/>
              <a:ext cx="1624034567" cy="44041307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 rot="5400000">
              <a:off x="325073795" y="1030937395"/>
              <a:ext cx="1624034567" cy="9451545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 rot="5400000">
              <a:off x="379024027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 rot="5400000">
              <a:off x="156079784" y="1015349661"/>
              <a:ext cx="1624034567" cy="12569092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 flipH="1">
              <a:off x="-30396399" y="1023267200"/>
              <a:ext cx="1624034567" cy="109855844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 flipH="1">
              <a:off x="132770217" y="1046030122"/>
              <a:ext cx="1624034567" cy="643299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 flipH="1">
              <a:off x="36148478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 flipH="1">
              <a:off x="90286764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 flipH="1">
              <a:off x="649715251" y="1054442508"/>
              <a:ext cx="1624034567" cy="47505228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 flipH="1">
              <a:off x="496323537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5400000">
              <a:off x="640692196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5400000">
              <a:off x="433162330" y="1030689894"/>
              <a:ext cx="1624034567" cy="95010456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 flipH="1">
              <a:off x="252701476" y="1006937277"/>
              <a:ext cx="1624034567" cy="14251568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 flipH="1">
              <a:off x="559484833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5400000">
              <a:off x="626781644" y="857988584"/>
              <a:ext cx="1624034567" cy="44041307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5400000">
              <a:off x="722087660" y="1030937395"/>
              <a:ext cx="1624034567" cy="9451545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5400000">
              <a:off x="685807429" y="1030689894"/>
              <a:ext cx="1624034567" cy="950104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5400000">
              <a:off x="565876213" y="1015349661"/>
              <a:ext cx="1624034567" cy="12569092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 flipH="1">
              <a:off x="529783963" y="1046030122"/>
              <a:ext cx="1624034567" cy="643299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" name="Shape 60"/>
            <p:cNvCxnSpPr/>
            <p:nvPr/>
          </p:nvCxnSpPr>
          <p:spPr>
            <a:xfrm rot="-5400000" flipH="1">
              <a:off x="415116187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1" name="Shape 61"/>
            <p:cNvCxnSpPr/>
            <p:nvPr/>
          </p:nvCxnSpPr>
          <p:spPr>
            <a:xfrm rot="-5400000" flipH="1">
              <a:off x="469254414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5400000">
              <a:off x="821152959" y="1042566200"/>
              <a:ext cx="1624034567" cy="71257844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3" name="Shape 63"/>
            <p:cNvCxnSpPr/>
            <p:nvPr/>
          </p:nvCxnSpPr>
          <p:spPr>
            <a:xfrm rot="-5400000" flipH="1">
              <a:off x="821152973" y="1042566200"/>
              <a:ext cx="1624034567" cy="7125784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4" name="Shape 64"/>
            <p:cNvCxnSpPr/>
            <p:nvPr/>
          </p:nvCxnSpPr>
          <p:spPr>
            <a:xfrm rot="5400000">
              <a:off x="956498749" y="1078195278"/>
              <a:ext cx="1624034567" cy="989692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 rot="-5400000" flipH="1">
              <a:off x="920406476" y="1006937277"/>
              <a:ext cx="1624034567" cy="142515689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5400000">
              <a:off x="947475642" y="1018813583"/>
              <a:ext cx="1624034567" cy="11876307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 rot="-5400000" flipH="1">
              <a:off x="1082821158" y="1006937277"/>
              <a:ext cx="1624034567" cy="14251568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 rot="-5400000" flipH="1">
              <a:off x="884314315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5400000">
              <a:off x="857245150" y="1042566200"/>
              <a:ext cx="1624034567" cy="71257844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 rot="-5400000" flipH="1">
              <a:off x="998230215" y="1023267200"/>
              <a:ext cx="1624034567" cy="109855844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-5400000" flipH="1">
              <a:off x="1125304700" y="1046030122"/>
              <a:ext cx="1624034567" cy="643299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 rot="-5400000" flipH="1">
              <a:off x="1028682960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 rot="-5400000" flipH="1">
              <a:off x="1082821187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 rot="-5400000" flipH="1">
              <a:off x="1245235988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-5400000" flipH="1">
              <a:off x="1200120728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 rot="5400000">
              <a:off x="1236212933" y="1018813583"/>
              <a:ext cx="1624034567" cy="118763077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 rot="-5400000" flipH="1">
              <a:off x="1155005451" y="1054442508"/>
              <a:ext cx="1624034567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8" name="Shape 78"/>
            <p:cNvCxnSpPr/>
            <p:nvPr/>
          </p:nvCxnSpPr>
          <p:spPr>
            <a:xfrm rot="5400000">
              <a:off x="1309337317" y="1043803551"/>
              <a:ext cx="1631177456" cy="5938153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 rot="5400000">
              <a:off x="1148614267" y="1015349661"/>
              <a:ext cx="1624034567" cy="125690921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0" name="Shape 80"/>
            <p:cNvCxnSpPr/>
            <p:nvPr/>
          </p:nvCxnSpPr>
          <p:spPr>
            <a:xfrm rot="-5400000" flipH="1">
              <a:off x="1125304700" y="1046030122"/>
              <a:ext cx="1624034567" cy="643299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" name="Shape 81"/>
            <p:cNvCxnSpPr/>
            <p:nvPr/>
          </p:nvCxnSpPr>
          <p:spPr>
            <a:xfrm rot="5400000">
              <a:off x="1317420423" y="1078195278"/>
              <a:ext cx="1624034567" cy="989692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" name="Shape 82"/>
            <p:cNvCxnSpPr/>
            <p:nvPr/>
          </p:nvCxnSpPr>
          <p:spPr>
            <a:xfrm rot="5400000">
              <a:off x="604600095" y="1066318815"/>
              <a:ext cx="1624034567" cy="23752614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-5400000" flipH="1">
              <a:off x="721899633" y="1054442508"/>
              <a:ext cx="1624034567" cy="47505228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4" name="Shape 84"/>
            <p:cNvCxnSpPr/>
            <p:nvPr/>
          </p:nvCxnSpPr>
          <p:spPr>
            <a:xfrm rot="-5400000" flipH="1">
              <a:off x="767014792" y="1018813583"/>
              <a:ext cx="1624034567" cy="118763077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" name="Shape 85"/>
            <p:cNvCxnSpPr/>
            <p:nvPr/>
          </p:nvCxnSpPr>
          <p:spPr>
            <a:xfrm rot="5400000">
              <a:off x="505346593" y="1030689894"/>
              <a:ext cx="1624034567" cy="95010456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 rot="-5400000" flipH="1">
              <a:off x="745584996" y="1023267200"/>
              <a:ext cx="1624034567" cy="109855844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" name="Shape 87"/>
            <p:cNvCxnSpPr/>
            <p:nvPr/>
          </p:nvCxnSpPr>
          <p:spPr>
            <a:xfrm rot="5400000">
              <a:off x="893337295" y="1018813583"/>
              <a:ext cx="1624034567" cy="1187630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" name="Shape 88"/>
            <p:cNvCxnSpPr/>
            <p:nvPr/>
          </p:nvCxnSpPr>
          <p:spPr>
            <a:xfrm rot="5400000">
              <a:off x="1001613809" y="923803123"/>
              <a:ext cx="1624034567" cy="308783999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9" name="Shape 89"/>
            <p:cNvCxnSpPr/>
            <p:nvPr/>
          </p:nvCxnSpPr>
          <p:spPr>
            <a:xfrm rot="-5400000" flipH="1">
              <a:off x="324697696" y="1007184783"/>
              <a:ext cx="1624410653" cy="14251568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0" name="Shape 90"/>
          <p:cNvSpPr txBox="1"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0" y="2057400"/>
            <a:ext cx="4802187" cy="2820987"/>
            <a:chOff x="0" y="0"/>
            <a:chExt cx="2147483647" cy="2147483647"/>
          </a:xfrm>
        </p:grpSpPr>
        <p:cxnSp>
          <p:nvCxnSpPr>
            <p:cNvPr id="92" name="Shape 92"/>
            <p:cNvCxnSpPr/>
            <p:nvPr/>
          </p:nvCxnSpPr>
          <p:spPr>
            <a:xfrm>
              <a:off x="0" y="0"/>
              <a:ext cx="2146773544" cy="120886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3" name="Shape 93"/>
            <p:cNvCxnSpPr/>
            <p:nvPr/>
          </p:nvCxnSpPr>
          <p:spPr>
            <a:xfrm>
              <a:off x="0" y="2146274778"/>
              <a:ext cx="2146773544" cy="120886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4" name="Shape 94"/>
            <p:cNvCxnSpPr/>
            <p:nvPr/>
          </p:nvCxnSpPr>
          <p:spPr>
            <a:xfrm rot="5400000">
              <a:off x="1516977646" y="1073137374"/>
              <a:ext cx="1260301747" cy="120886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49225" y="136525"/>
            <a:ext cx="8869362" cy="658495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98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90AC9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830512" y="6311900"/>
            <a:ext cx="348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8DSzLpEru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231775" y="2127250"/>
            <a:ext cx="4419600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Introduction to Sports Medicine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200"/>
              <a:buFont typeface="Arial"/>
              <a:buNone/>
            </a:pPr>
            <a:r>
              <a:rPr lang="en-US"/>
              <a:t>Ms. Ryder Spring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Physical Fitness Program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customized plan designed to help your client: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Become physically capable of accomplishing a goal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Ex: run a marathon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Adjust body weight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Increase speed, power, strength, endurance, agility, or coordination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Learn how to lead a healthy life and enjoy physical activity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Should not cause any undue physical stress or pain</a:t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176" y="341176"/>
            <a:ext cx="1392425" cy="20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Sports Nutritionist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Specializes in developing proper nutrition plans for athletes to </a:t>
            </a:r>
            <a:r>
              <a:rPr lang="en-US"/>
              <a:t>achieve their best results in an athletic event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Works to ensure athlete maintains proper weight, nutrient, and energy levels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Must be aware of substance rules and regulations</a:t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4299" y="3779075"/>
            <a:ext cx="3935412" cy="2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Sports Psychologist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Improve athletic performance and increase motivation through psychology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Help the athlete to improve focus and decrease anxiety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Help athletes “get over losses” 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Ex: Baseball pitcher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925" y="3799887"/>
            <a:ext cx="36576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431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24"/>
              <a:buFont typeface="Noto Sans Symbols"/>
              <a:buChar char="○"/>
            </a:pPr>
            <a:r>
              <a:rPr lang="en-US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Olympics and the Importance of Sports Psychology:</a:t>
            </a:r>
            <a:endParaRPr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4319" rtl="0">
              <a:spcBef>
                <a:spcPts val="480"/>
              </a:spcBef>
              <a:spcAft>
                <a:spcPts val="0"/>
              </a:spcAft>
              <a:buClr>
                <a:srgbClr val="94C600"/>
              </a:buClr>
              <a:buSzPts val="1824"/>
              <a:buFont typeface="Noto Sans Symbols"/>
              <a:buChar char="○"/>
            </a:pPr>
            <a:r>
              <a:rPr lang="en-US" u="sng">
                <a:solidFill>
                  <a:srgbClr val="E682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http://www.youtube.com/watch?v=d8DSzLpEru0</a:t>
            </a:r>
            <a:r>
              <a:rPr lang="en-US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Sports Medicine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5EE5B"/>
                </a:solidFill>
                <a:latin typeface="Questrial"/>
                <a:ea typeface="Questrial"/>
                <a:cs typeface="Questrial"/>
                <a:sym typeface="Questrial"/>
              </a:rPr>
              <a:t>Sports Medicine </a:t>
            </a: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= the branch of health care that deals with illnesses and injuries resulting from participation in sports, athletic activities, or unpredictable accidents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Sports medicine professionals work primarily with athletes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Athletes vary in age, sport, experience, and skill level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200" y="4152700"/>
            <a:ext cx="3064500" cy="22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Sports Medicine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Disciplines required for sports medicine: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Anatomy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Physiology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Strength Training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Injury prevention, diagnosis, and treatment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Psychology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Nutrition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Knowledge of sports and athletic activity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500" y="4522725"/>
            <a:ext cx="316230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Athletic Training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Deals with prevention, diagnosis, and treatment of athletic injuries and the management of training methods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Works with professional or amateur athletes and the general active population 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3397250"/>
            <a:ext cx="4191000" cy="308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Main Method of Treatment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Taping and Bracing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Supporting the joints to speed the healing process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Compression to help limit/reduce swelling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Therapeutic Modalities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use of heat, cold, or electrical stimulation to produce an increase or decrease in blood flow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4191000"/>
            <a:ext cx="27781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4191000"/>
            <a:ext cx="2890837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Strength and Conditioning Specialist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Evaluates current level of fitness and athleticism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Goal is to help individual/team increase strength and power while promoting a healthy lifestyle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27305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073" y="3416000"/>
            <a:ext cx="3411850" cy="27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Physical Therapist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Help those who are injured to increase movement and decrease pain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Main goal = return patient to physical abilities present before the injury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Deal with people of all ages, including the elderly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/>
              <a:t>Work in a variety of settings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 NOT deal primarily with athletes</a:t>
            </a:r>
            <a:endParaRPr/>
          </a:p>
          <a:p>
            <a:pPr marL="27305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1" y="3466625"/>
            <a:ext cx="2129754" cy="29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Physical Therapy Assistant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 years associates degree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Involved in clinical tasks such as patient care and recording treatments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Under the supervision of a Physical Therapist</a:t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863" y="3501200"/>
            <a:ext cx="3606274" cy="288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Career Opportunities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Professional Fitness Trainer (aka Personal Trainer)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Works one-on-one with individuals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Assesses client’s current fitness status and develops a fitness plan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Guides client through every step of fitness plan until goals are met</a:t>
            </a:r>
            <a:endParaRPr/>
          </a:p>
          <a:p>
            <a:pPr marL="547687" marR="0" lvl="1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C2C9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Does NOT only work with athletes</a:t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962400"/>
            <a:ext cx="40481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Questrial</vt:lpstr>
      <vt:lpstr>Century Gothic</vt:lpstr>
      <vt:lpstr>Arial</vt:lpstr>
      <vt:lpstr>Noto Sans Symbols</vt:lpstr>
      <vt:lpstr>1_Thatch</vt:lpstr>
      <vt:lpstr>Thatch</vt:lpstr>
      <vt:lpstr>Introduction to Sports Medicine</vt:lpstr>
      <vt:lpstr>Sports Medicine</vt:lpstr>
      <vt:lpstr>Sports Medicine</vt:lpstr>
      <vt:lpstr>Career Opportunities</vt:lpstr>
      <vt:lpstr>Main Method of Treatment</vt:lpstr>
      <vt:lpstr>Career Opportunities</vt:lpstr>
      <vt:lpstr>Career Opportunities</vt:lpstr>
      <vt:lpstr>Career Opportunities</vt:lpstr>
      <vt:lpstr>Career Opportunities</vt:lpstr>
      <vt:lpstr>Physical Fitness Program</vt:lpstr>
      <vt:lpstr>Career Opportunities</vt:lpstr>
      <vt:lpstr>Career Opportunities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Sports Medicine</dc:title>
  <dc:creator>lausd_user</dc:creator>
  <cp:lastModifiedBy>lausd_user</cp:lastModifiedBy>
  <cp:revision>1</cp:revision>
  <dcterms:modified xsi:type="dcterms:W3CDTF">2018-01-16T17:58:14Z</dcterms:modified>
</cp:coreProperties>
</file>