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75195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2968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0fbb451ad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0fbb451ad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913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0fbb451ad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0fbb451ad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7194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0fbb451ad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0fbb451ad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1150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0fbb451ad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0fbb451ad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0346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0fbb451ad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0fbb451ad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4719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0fbb451ad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0fbb451ad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7928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0fbb451ad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0fbb451ad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93272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0fbb451ad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0fbb451ad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5238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0fbb451ad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0fbb451ad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9593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0fbb451ad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0fbb451ad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657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0fbb451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0fbb451a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50278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0fbb451ad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0fbb451ad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5207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80fbb451ad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80fbb451ad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82436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0ffa8c9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80ffa8c9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42006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0ffa8c9d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0ffa8c9d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4330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114d226f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114d226f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5840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0fbb451a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0fbb451a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0363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0fbb451a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0fbb451a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4672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0fbb451a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0fbb451a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9019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0fbb451ad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0fbb451ad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1687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0fbb451a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0fbb451ad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122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0fbb451ad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0fbb451ad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231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32375"/>
            <a:ext cx="8520600" cy="17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Knee Pathologies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</a:rPr>
              <a:t>The knee is the largest joint in the body, and one of the most prone to injury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LCL Sprain</a:t>
            </a:r>
            <a:endParaRPr sz="3600" b="1"/>
          </a:p>
        </p:txBody>
      </p:sp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Caused by a blow to the inside of the knee or a high-energy twisting</a:t>
            </a:r>
            <a:endParaRPr sz="3200">
              <a:solidFill>
                <a:srgbClr val="00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S &amp; Sx: swelling of the lateral knee, tenderness over the LCL, pain </a:t>
            </a:r>
            <a:endParaRPr sz="3200">
              <a:solidFill>
                <a:srgbClr val="00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Tx: RICE, NSAID,a brace or crutches, tape and rehabilitation </a:t>
            </a:r>
            <a:endParaRPr sz="3200">
              <a:solidFill>
                <a:srgbClr val="0000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Special Test: Varus Stress</a:t>
            </a:r>
            <a:endParaRPr sz="3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3" descr="Image result for lcl sprai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9525" y="402538"/>
            <a:ext cx="6064925" cy="43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ACL Sprain</a:t>
            </a:r>
            <a:endParaRPr sz="3600" b="1"/>
          </a:p>
        </p:txBody>
      </p:sp>
      <p:sp>
        <p:nvSpPr>
          <p:cNvPr id="116" name="Google Shape;116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0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Can occur from contact or noncontact causes</a:t>
            </a:r>
            <a:endParaRPr sz="3000">
              <a:solidFill>
                <a:schemeClr val="dk1"/>
              </a:solidFill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S &amp; Sx: hearing a “pop”, knee buckling, swelling, pain limited ROM</a:t>
            </a:r>
            <a:endParaRPr sz="3000">
              <a:solidFill>
                <a:schemeClr val="dk1"/>
              </a:solidFill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Tx: RICE, NSAIDs, a brace and crutches, rehabilitation</a:t>
            </a:r>
            <a:endParaRPr sz="3000">
              <a:solidFill>
                <a:schemeClr val="dk1"/>
              </a:solidFill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Special Tests: Anterior Drawer, Lachmans</a:t>
            </a:r>
            <a:endParaRPr sz="3000">
              <a:solidFill>
                <a:schemeClr val="dk1"/>
              </a:solidFill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Interesting fact: Females are more susceptible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5" descr="Image result for ac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4283" y="351850"/>
            <a:ext cx="5555442" cy="443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PCL Sprain</a:t>
            </a:r>
            <a:endParaRPr sz="3600" b="1"/>
          </a:p>
        </p:txBody>
      </p:sp>
      <p:sp>
        <p:nvSpPr>
          <p:cNvPr id="127" name="Google Shape;127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" sz="2800">
                <a:solidFill>
                  <a:schemeClr val="dk1"/>
                </a:solidFill>
              </a:rPr>
              <a:t>Most occur during a fall on the flexed (bent) knee with the foot plantar flexed or hyperflexion (bending too far) of the knee</a:t>
            </a:r>
            <a:endParaRPr sz="2800">
              <a:solidFill>
                <a:schemeClr val="dk1"/>
              </a:solidFill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S &amp; Sx: hearing a “pop”, knee buckling, swelling, pain limited ROM</a:t>
            </a:r>
            <a:endParaRPr sz="3000">
              <a:solidFill>
                <a:schemeClr val="dk1"/>
              </a:solidFill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Tx: RICE, NSAIDs, a brace and crutches, rehabilitation</a:t>
            </a:r>
            <a:endParaRPr sz="3000">
              <a:solidFill>
                <a:schemeClr val="dk1"/>
              </a:solidFill>
            </a:endParaRPr>
          </a:p>
          <a:p>
            <a:pPr marL="3429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800">
                <a:solidFill>
                  <a:schemeClr val="dk1"/>
                </a:solidFill>
              </a:rPr>
              <a:t>Special Test: Posterior Drawer, Sag Test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7" descr="Image result for pcl sprai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0250" y="363375"/>
            <a:ext cx="5623500" cy="441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Meniscus Tear</a:t>
            </a:r>
            <a:endParaRPr sz="3600" b="1"/>
          </a:p>
        </p:txBody>
      </p:sp>
      <p:sp>
        <p:nvSpPr>
          <p:cNvPr id="138" name="Google Shape;138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800">
                <a:solidFill>
                  <a:schemeClr val="dk1"/>
                </a:solidFill>
              </a:rPr>
              <a:t>Occur when the knee is twisted suddenly and one or both menisci become trapped between the femur and tibia</a:t>
            </a:r>
            <a:endParaRPr sz="2800">
              <a:solidFill>
                <a:schemeClr val="dk1"/>
              </a:solidFill>
            </a:endParaRPr>
          </a:p>
          <a:p>
            <a:pPr marL="3429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800">
                <a:solidFill>
                  <a:schemeClr val="dk1"/>
                </a:solidFill>
              </a:rPr>
              <a:t>S &amp; Sx: Slow and mild knee swelling, pain, popping, locking, or giving way of the knee </a:t>
            </a:r>
            <a:endParaRPr sz="2800">
              <a:solidFill>
                <a:schemeClr val="dk1"/>
              </a:solidFill>
            </a:endParaRPr>
          </a:p>
          <a:p>
            <a:pPr marL="3429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800">
                <a:solidFill>
                  <a:schemeClr val="dk1"/>
                </a:solidFill>
              </a:rPr>
              <a:t>Tx: RICE, NSAIDs, crutches, activity modification, and rehabilitation</a:t>
            </a:r>
            <a:endParaRPr sz="2800">
              <a:solidFill>
                <a:schemeClr val="dk1"/>
              </a:solidFill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2800">
                <a:solidFill>
                  <a:schemeClr val="dk1"/>
                </a:solidFill>
              </a:rPr>
              <a:t>Special Test: McMurray’s Test and Apley’s Grind</a:t>
            </a:r>
            <a:r>
              <a:rPr lang="en" sz="3000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9" descr="Image result for torn meniscu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950" y="192875"/>
            <a:ext cx="3867525" cy="258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9" descr="Image result for torn meniscu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3675" y="192875"/>
            <a:ext cx="2557400" cy="191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9" descr="Image result for meniscus tear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1969" y="2386925"/>
            <a:ext cx="3414750" cy="23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Epiphyseal (growth-plate) Injuries </a:t>
            </a:r>
            <a:endParaRPr sz="3600" b="1"/>
          </a:p>
        </p:txBody>
      </p:sp>
      <p:sp>
        <p:nvSpPr>
          <p:cNvPr id="151" name="Google Shape;151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Knee is subject to sports-induced trauma at the centers of bone growth in skeletally immature athletes </a:t>
            </a:r>
            <a:endParaRPr sz="2800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S &amp; SX: Tender over growth plate, swelling, limited ROM</a:t>
            </a:r>
            <a:endParaRPr sz="2800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Tx: RICE, NSAIDs, immobilization</a:t>
            </a:r>
            <a:endParaRPr sz="2800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" sz="2800">
                <a:solidFill>
                  <a:schemeClr val="dk1"/>
                </a:solidFill>
              </a:rPr>
              <a:t>Interesting Fact: May alter the length of the affected bone</a:t>
            </a:r>
            <a:endParaRPr sz="2800">
              <a:solidFill>
                <a:schemeClr val="dk1"/>
              </a:solidFill>
            </a:endParaRPr>
          </a:p>
          <a:p>
            <a:pPr marL="11430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31" descr="Image result for knee growth plate injur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5738" y="270600"/>
            <a:ext cx="5052515" cy="460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Patellofemoral Problems</a:t>
            </a:r>
            <a:endParaRPr sz="3600" b="1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>
                <a:solidFill>
                  <a:schemeClr val="dk1"/>
                </a:solidFill>
              </a:rPr>
              <a:t>Articulation of the patella with the femur</a:t>
            </a:r>
            <a:endParaRPr sz="2400">
              <a:solidFill>
                <a:schemeClr val="dk1"/>
              </a:solidFill>
            </a:endParaRPr>
          </a:p>
          <a:p>
            <a:pPr marL="11430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>
                <a:solidFill>
                  <a:schemeClr val="dk1"/>
                </a:solidFill>
              </a:rPr>
              <a:t>Chondromalacia “Runner’s Knee”</a:t>
            </a:r>
            <a:endParaRPr sz="2400">
              <a:solidFill>
                <a:schemeClr val="dk1"/>
              </a:solidFill>
            </a:endParaRPr>
          </a:p>
          <a:p>
            <a:pPr marL="1600200" lvl="3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" sz="2400">
                <a:solidFill>
                  <a:schemeClr val="dk1"/>
                </a:solidFill>
              </a:rPr>
              <a:t>Cartilage on the posterior side of the patella deteriorates</a:t>
            </a:r>
            <a:endParaRPr sz="2400">
              <a:solidFill>
                <a:schemeClr val="dk1"/>
              </a:solidFill>
            </a:endParaRPr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>
                <a:solidFill>
                  <a:schemeClr val="dk1"/>
                </a:solidFill>
              </a:rPr>
              <a:t>S &amp; Sx: aching pain in the front or behind the knee cap, knee is giving way, crepitus, patellofemoral joint pain, and mild swelling</a:t>
            </a:r>
            <a:endParaRPr sz="2400">
              <a:solidFill>
                <a:schemeClr val="dk1"/>
              </a:solidFill>
            </a:endParaRPr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>
                <a:solidFill>
                  <a:schemeClr val="dk1"/>
                </a:solidFill>
              </a:rPr>
              <a:t>Tx: RICE, NSAIDs, stretching.shoe inserts, taping and bracing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Iliotibial band syndrome</a:t>
            </a:r>
            <a:r>
              <a:rPr lang="en" sz="3200"/>
              <a:t> </a:t>
            </a:r>
            <a:endParaRPr sz="3600" b="1"/>
          </a:p>
        </p:txBody>
      </p:sp>
      <p:sp>
        <p:nvSpPr>
          <p:cNvPr id="162" name="Google Shape;162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0" lvl="2" indent="-2540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800">
                <a:solidFill>
                  <a:schemeClr val="dk1"/>
                </a:solidFill>
              </a:rPr>
              <a:t>Occurs when there is inflammation of the iliotibial band. U</a:t>
            </a:r>
            <a:r>
              <a:rPr lang="en" sz="2400">
                <a:solidFill>
                  <a:schemeClr val="dk1"/>
                </a:solidFill>
              </a:rPr>
              <a:t>sually occurs over the outside of the knee joint, at the lateral epicondyle </a:t>
            </a:r>
            <a:endParaRPr sz="2800">
              <a:solidFill>
                <a:schemeClr val="dk1"/>
              </a:solidFill>
            </a:endParaRPr>
          </a:p>
          <a:p>
            <a:pPr marL="1143000" lvl="2" indent="-254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800">
                <a:solidFill>
                  <a:schemeClr val="dk1"/>
                </a:solidFill>
              </a:rPr>
              <a:t>S &amp; Sx: Pain w/ activity, clicking or rubbing sensation, lingering pain after activity, tenderness at insertion</a:t>
            </a:r>
            <a:endParaRPr sz="2400">
              <a:solidFill>
                <a:schemeClr val="dk1"/>
              </a:solidFill>
            </a:endParaRPr>
          </a:p>
          <a:p>
            <a:pPr marL="11430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" sz="2400">
                <a:solidFill>
                  <a:schemeClr val="dk1"/>
                </a:solidFill>
              </a:rPr>
              <a:t>Treatment: RICE, NSAIDs, ultrasound, stretch, rule out mechanical problems or training errors, proper footwear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33" descr="Image result for it band syndrom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2725" y="897725"/>
            <a:ext cx="4017650" cy="334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4"/>
          <p:cNvSpPr txBox="1">
            <a:spLocks noGrp="1"/>
          </p:cNvSpPr>
          <p:nvPr>
            <p:ph type="title"/>
          </p:nvPr>
        </p:nvSpPr>
        <p:spPr>
          <a:xfrm>
            <a:off x="311700" y="93725"/>
            <a:ext cx="8520600" cy="70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Patellar Dislocation</a:t>
            </a:r>
            <a:endParaRPr sz="3600" b="1"/>
          </a:p>
        </p:txBody>
      </p:sp>
      <p:sp>
        <p:nvSpPr>
          <p:cNvPr id="173" name="Google Shape;173;p34"/>
          <p:cNvSpPr txBox="1">
            <a:spLocks noGrp="1"/>
          </p:cNvSpPr>
          <p:nvPr>
            <p:ph type="body" idx="1"/>
          </p:nvPr>
        </p:nvSpPr>
        <p:spPr>
          <a:xfrm>
            <a:off x="311700" y="800225"/>
            <a:ext cx="8520600" cy="376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400"/>
              <a:buChar char="●"/>
            </a:pPr>
            <a:r>
              <a:rPr lang="en" sz="2400" dirty="0">
                <a:solidFill>
                  <a:srgbClr val="535353"/>
                </a:solidFill>
                <a:highlight>
                  <a:srgbClr val="FFFFFF"/>
                </a:highlight>
              </a:rPr>
              <a:t>When the kneecap is completely out of its normal alignment (usually laterally)</a:t>
            </a:r>
            <a:endParaRPr sz="2400" dirty="0">
              <a:solidFill>
                <a:srgbClr val="535353"/>
              </a:solidFill>
              <a:highlight>
                <a:srgbClr val="FFFFFF"/>
              </a:highlight>
            </a:endParaRPr>
          </a:p>
          <a:p>
            <a:pPr marL="457200" lvl="0" indent="-3810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400"/>
              <a:buChar char="●"/>
            </a:pPr>
            <a:r>
              <a:rPr lang="en" sz="2400" dirty="0">
                <a:solidFill>
                  <a:srgbClr val="535353"/>
                </a:solidFill>
                <a:highlight>
                  <a:srgbClr val="FFFFFF"/>
                </a:highlight>
              </a:rPr>
              <a:t>Caused by a traumatic incident (often twisting or a direct blow) to the knee but may also be caused by:</a:t>
            </a:r>
            <a:endParaRPr sz="2400" dirty="0">
              <a:solidFill>
                <a:srgbClr val="535353"/>
              </a:solidFill>
              <a:highlight>
                <a:srgbClr val="FFFFFF"/>
              </a:highlight>
            </a:endParaRPr>
          </a:p>
          <a:p>
            <a:pPr marL="914400" lvl="1" indent="-3683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2200"/>
              <a:buChar char="○"/>
            </a:pPr>
            <a:r>
              <a:rPr lang="en" sz="2200" dirty="0">
                <a:solidFill>
                  <a:srgbClr val="535353"/>
                </a:solidFill>
                <a:highlight>
                  <a:srgbClr val="FFFFFF"/>
                </a:highlight>
              </a:rPr>
              <a:t>History of patella dislocation or subluxation</a:t>
            </a:r>
            <a:endParaRPr sz="2200" dirty="0">
              <a:solidFill>
                <a:srgbClr val="535353"/>
              </a:solidFill>
              <a:highlight>
                <a:srgbClr val="FFFFFF"/>
              </a:highlight>
            </a:endParaRPr>
          </a:p>
          <a:p>
            <a:pPr marL="914400" lvl="1" indent="-3683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 dirty="0">
                <a:solidFill>
                  <a:srgbClr val="535353"/>
                </a:solidFill>
                <a:highlight>
                  <a:srgbClr val="FFFFFF"/>
                </a:highlight>
              </a:rPr>
              <a:t>Patellofemoral joint hyperlaxity, maltracking or shallow femoral groove </a:t>
            </a:r>
            <a:endParaRPr sz="2200" dirty="0">
              <a:solidFill>
                <a:srgbClr val="535353"/>
              </a:solidFill>
              <a:highlight>
                <a:srgbClr val="FFFFFF"/>
              </a:highlight>
            </a:endParaRPr>
          </a:p>
          <a:p>
            <a:pPr marL="914400" lvl="1" indent="-3683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</a:pPr>
            <a:r>
              <a:rPr lang="en" sz="2200" dirty="0">
                <a:solidFill>
                  <a:srgbClr val="535353"/>
                </a:solidFill>
                <a:highlight>
                  <a:srgbClr val="FFFFFF"/>
                </a:highlight>
              </a:rPr>
              <a:t>Weak inner quadriceps muscles and tight lateral muscles</a:t>
            </a:r>
            <a:endParaRPr sz="2200" dirty="0">
              <a:solidFill>
                <a:srgbClr val="535353"/>
              </a:solidFill>
              <a:highlight>
                <a:srgbClr val="FFFFFF"/>
              </a:highlight>
            </a:endParaRPr>
          </a:p>
          <a:p>
            <a:pPr marL="914400" lvl="0" indent="0" algn="l" rtl="0">
              <a:lnSpc>
                <a:spcPct val="135000"/>
              </a:lnSpc>
              <a:spcBef>
                <a:spcPts val="3900"/>
              </a:spcBef>
              <a:spcAft>
                <a:spcPts val="0"/>
              </a:spcAft>
              <a:buNone/>
            </a:pPr>
            <a:endParaRPr dirty="0">
              <a:solidFill>
                <a:srgbClr val="535353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39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Patellar Dislocation Cont.</a:t>
            </a:r>
            <a:endParaRPr sz="3600" b="1"/>
          </a:p>
        </p:txBody>
      </p:sp>
      <p:sp>
        <p:nvSpPr>
          <p:cNvPr id="179" name="Google Shape;179;p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000"/>
              <a:buChar char="●"/>
            </a:pPr>
            <a:r>
              <a:rPr lang="en" sz="3600" dirty="0">
                <a:solidFill>
                  <a:srgbClr val="535353"/>
                </a:solidFill>
                <a:highlight>
                  <a:srgbClr val="FFFFFF"/>
                </a:highlight>
              </a:rPr>
              <a:t>S &amp; Sx: Deformity, pain</a:t>
            </a:r>
            <a:endParaRPr sz="3600" dirty="0">
              <a:solidFill>
                <a:srgbClr val="535353"/>
              </a:solidFill>
              <a:highlight>
                <a:srgbClr val="FFFFFF"/>
              </a:highlight>
            </a:endParaRPr>
          </a:p>
          <a:p>
            <a:pPr marL="457200" lvl="0" indent="-29210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1000"/>
              <a:buChar char="●"/>
            </a:pPr>
            <a:r>
              <a:rPr lang="en" sz="3600" dirty="0">
                <a:solidFill>
                  <a:srgbClr val="535353"/>
                </a:solidFill>
                <a:highlight>
                  <a:srgbClr val="FFFFFF"/>
                </a:highlight>
              </a:rPr>
              <a:t>Tx: Reduce, RICE, </a:t>
            </a:r>
            <a:r>
              <a:rPr lang="en" sz="3600" dirty="0" smtClean="0">
                <a:solidFill>
                  <a:srgbClr val="535353"/>
                </a:solidFill>
                <a:highlight>
                  <a:srgbClr val="FFFFFF"/>
                </a:highlight>
              </a:rPr>
              <a:t>Refer</a:t>
            </a:r>
            <a:endParaRPr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 descr="Image result for chondromalaci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9538" y="98475"/>
            <a:ext cx="4544925" cy="494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Patellar Tendonitis</a:t>
            </a:r>
            <a:endParaRPr sz="3600" b="1"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Inflammation of the patellar tendon</a:t>
            </a:r>
            <a:endParaRPr sz="3000">
              <a:solidFill>
                <a:schemeClr val="dk1"/>
              </a:solidFill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Caused by high-force, repetitive strain.</a:t>
            </a:r>
            <a:endParaRPr sz="3000">
              <a:solidFill>
                <a:schemeClr val="dk1"/>
              </a:solidFill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S &amp; Sx: Anterior knee pain and local tenderness over insertion</a:t>
            </a:r>
            <a:endParaRPr sz="3000">
              <a:solidFill>
                <a:schemeClr val="dk1"/>
              </a:solidFill>
            </a:endParaRPr>
          </a:p>
          <a:p>
            <a:pPr marL="3429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lang="en" sz="3000">
                <a:solidFill>
                  <a:schemeClr val="dk1"/>
                </a:solidFill>
              </a:rPr>
              <a:t>Tx: RICE, NSAIDs, ultrasound, stretching, bracing, and taping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7" descr="Image result for patellar tendoniti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00" y="438434"/>
            <a:ext cx="6553200" cy="426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Fat Pad Syndrome “Hoffa’s Disease”</a:t>
            </a:r>
            <a:endParaRPr sz="3600" b="1"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800">
                <a:solidFill>
                  <a:schemeClr val="dk1"/>
                </a:solidFill>
              </a:rPr>
              <a:t>Infrapatellar fat pad is a region of fatty tissue that lies underneath the patellar tendon</a:t>
            </a:r>
            <a:endParaRPr sz="2800">
              <a:solidFill>
                <a:schemeClr val="dk1"/>
              </a:solidFill>
            </a:endParaRPr>
          </a:p>
          <a:p>
            <a:pPr marL="3429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800">
                <a:solidFill>
                  <a:schemeClr val="dk1"/>
                </a:solidFill>
              </a:rPr>
              <a:t>Caused by inflammation of the fat pad. Could be caused by hyperextension injury or direct blow.</a:t>
            </a:r>
            <a:endParaRPr sz="2800">
              <a:solidFill>
                <a:schemeClr val="dk1"/>
              </a:solidFill>
            </a:endParaRPr>
          </a:p>
          <a:p>
            <a:pPr marL="3429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800">
                <a:solidFill>
                  <a:schemeClr val="dk1"/>
                </a:solidFill>
              </a:rPr>
              <a:t>S &amp; Sx: pain just below the patella, tenderness, and swelling</a:t>
            </a:r>
            <a:endParaRPr sz="2800">
              <a:solidFill>
                <a:schemeClr val="dk1"/>
              </a:solidFill>
            </a:endParaRPr>
          </a:p>
          <a:p>
            <a:pPr marL="3429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" sz="2800">
                <a:solidFill>
                  <a:schemeClr val="dk1"/>
                </a:solidFill>
              </a:rPr>
              <a:t>Tx: RICE, NSAIDS, ultrasound</a:t>
            </a:r>
            <a:endParaRPr sz="2800">
              <a:solidFill>
                <a:schemeClr val="dk1"/>
              </a:solidFill>
            </a:endParaRPr>
          </a:p>
          <a:p>
            <a:pPr marL="3429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 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9" descr="Image result for fat pad syndrome kne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4050" y="228225"/>
            <a:ext cx="3655889" cy="468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MCL Sprain</a:t>
            </a:r>
            <a:endParaRPr sz="3600" b="1"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" sz="3200">
                <a:solidFill>
                  <a:schemeClr val="dk1"/>
                </a:solidFill>
              </a:rPr>
              <a:t>Caused by a blow to the outside of the knee or a high-energy twisting</a:t>
            </a:r>
            <a:endParaRPr sz="3200">
              <a:solidFill>
                <a:schemeClr val="dk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" sz="3200">
                <a:solidFill>
                  <a:schemeClr val="dk1"/>
                </a:solidFill>
              </a:rPr>
              <a:t>S &amp; Sx: swelling of the medial knee, tenderness over the MCL, pain </a:t>
            </a:r>
            <a:endParaRPr sz="3200">
              <a:solidFill>
                <a:schemeClr val="dk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" sz="3200">
                <a:solidFill>
                  <a:schemeClr val="dk1"/>
                </a:solidFill>
              </a:rPr>
              <a:t>Tx: RICE, NSAID,a brace or crutches, tape and rehabilitation </a:t>
            </a:r>
            <a:endParaRPr sz="3200">
              <a:solidFill>
                <a:schemeClr val="dk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" sz="3200">
                <a:solidFill>
                  <a:schemeClr val="dk1"/>
                </a:solidFill>
              </a:rPr>
              <a:t>Special Test: Valgus Stress</a:t>
            </a:r>
            <a:endParaRPr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1" descr="Image result for mcl sprai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5561" y="270600"/>
            <a:ext cx="5752889" cy="460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On-screen Show (16:9)</PresentationFormat>
  <Paragraphs>63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Simple Light</vt:lpstr>
      <vt:lpstr>Knee Pathologies</vt:lpstr>
      <vt:lpstr>Patellofemoral Problems</vt:lpstr>
      <vt:lpstr>PowerPoint Presentation</vt:lpstr>
      <vt:lpstr>Patellar Tendonitis</vt:lpstr>
      <vt:lpstr>PowerPoint Presentation</vt:lpstr>
      <vt:lpstr>Fat Pad Syndrome “Hoffa’s Disease”</vt:lpstr>
      <vt:lpstr>PowerPoint Presentation</vt:lpstr>
      <vt:lpstr>MCL Sprain</vt:lpstr>
      <vt:lpstr>PowerPoint Presentation</vt:lpstr>
      <vt:lpstr>LCL Sprain</vt:lpstr>
      <vt:lpstr>PowerPoint Presentation</vt:lpstr>
      <vt:lpstr>ACL Sprain</vt:lpstr>
      <vt:lpstr>PowerPoint Presentation</vt:lpstr>
      <vt:lpstr>PCL Sprain</vt:lpstr>
      <vt:lpstr>PowerPoint Presentation</vt:lpstr>
      <vt:lpstr>Meniscus Tear</vt:lpstr>
      <vt:lpstr>PowerPoint Presentation</vt:lpstr>
      <vt:lpstr>Epiphyseal (growth-plate) Injuries </vt:lpstr>
      <vt:lpstr>PowerPoint Presentation</vt:lpstr>
      <vt:lpstr>Iliotibial band syndrome </vt:lpstr>
      <vt:lpstr>PowerPoint Presentation</vt:lpstr>
      <vt:lpstr>Patellar Dislocation</vt:lpstr>
      <vt:lpstr>Patellar Dislocation Cont.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Knee Pathologies</dc:title>
  <dc:creator>lausd_user</dc:creator>
  <cp:lastModifiedBy>lausd_user</cp:lastModifiedBy>
  <cp:revision>2</cp:revision>
  <dcterms:modified xsi:type="dcterms:W3CDTF">2020-03-12T16:53:47Z</dcterms:modified>
</cp:coreProperties>
</file>