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ct val="127272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ct val="127272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ct val="127272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ct val="127272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ct val="127272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ct val="127272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ct val="127272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ct val="127272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ct val="127272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770842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3136767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76098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93997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71643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59481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70269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2259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016441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979613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830686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7081582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8431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1818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SzPct val="77777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SzPct val="77777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SzPct val="77777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SzPct val="77777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SzPct val="77777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SzPct val="77777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SzPct val="77777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1818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SzPct val="77777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SzPct val="77777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SzPct val="77777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SzPct val="77777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SzPct val="77777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SzPct val="77777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SzPct val="77777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1818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SzPct val="77777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SzPct val="77777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SzPct val="77777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SzPct val="77777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SzPct val="77777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SzPct val="77777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SzPct val="77777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1818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SzPct val="77777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SzPct val="77777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SzPct val="77777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SzPct val="77777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SzPct val="77777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SzPct val="77777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SzPct val="77777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1818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SzPct val="77777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SzPct val="77777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SzPct val="77777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SzPct val="77777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SzPct val="77777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SzPct val="77777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SzPct val="77777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SzPct val="77777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SzPct val="77777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SzPct val="77777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SzPct val="77777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SzPct val="77777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SzPct val="77777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SzPct val="77777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16666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2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SzPct val="77777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SzPct val="77777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SzPct val="77777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SzPct val="77777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SzPct val="77777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SzPct val="77777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SzPct val="77777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20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11111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125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125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125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125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125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125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1818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SzPct val="77777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SzPct val="77777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SzPct val="77777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SzPct val="77777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SzPct val="77777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SzPct val="77777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SzPct val="77777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16666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20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16666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20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375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SzPct val="77777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SzPct val="77777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SzPct val="77777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SzPct val="77777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SzPct val="77777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SzPct val="77777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SzPct val="77777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177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75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71428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8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8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8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8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8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8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375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SzPct val="77777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SzPct val="77777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SzPct val="77777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SzPct val="77777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SzPct val="77777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SzPct val="77777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SzPct val="77777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4375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58333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75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71428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8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8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8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8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8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8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1818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SzPct val="77777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SzPct val="77777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SzPct val="77777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SzPct val="77777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SzPct val="77777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SzPct val="77777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SzPct val="77777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Lower Leg</a:t>
            </a:r>
          </a:p>
        </p:txBody>
      </p:sp>
      <p:pic>
        <p:nvPicPr>
          <p:cNvPr id="85" name="Shape 85" descr="Image result for lower leg injury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614587"/>
            <a:ext cx="2466975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Shape 86" descr="Image result for lower leg injury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9375" y="2883712"/>
            <a:ext cx="1495425" cy="1495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 descr="Image result for lower leg injury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19600" y="1843067"/>
            <a:ext cx="3932025" cy="2206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 descr="Image result for lower leg injury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08400" y="4800412"/>
            <a:ext cx="3028950" cy="1514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 descr="Image result for lower leg injury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886825" y="4354912"/>
            <a:ext cx="1914525" cy="163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Shape 90" descr="Image result for lower leg injury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886825" y="830587"/>
            <a:ext cx="2466975" cy="184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Conditions of the Lower Leg: Stress Fracture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228600" marR="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Microfractures in the tibia, with continued stress may become a fracture</a:t>
            </a:r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Mechanism</a:t>
            </a:r>
          </a:p>
          <a:p>
            <a: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Overuse</a:t>
            </a:r>
          </a:p>
          <a:p>
            <a: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Continued stress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228600" marR="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Signs and symptoms</a:t>
            </a:r>
          </a:p>
          <a:p>
            <a: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Severe pain</a:t>
            </a:r>
          </a:p>
          <a:p>
            <a: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Disability in activity</a:t>
            </a:r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Treatment</a:t>
            </a:r>
          </a:p>
          <a:p>
            <a: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See a MD</a:t>
            </a:r>
          </a:p>
        </p:txBody>
      </p:sp>
      <p:pic>
        <p:nvPicPr>
          <p:cNvPr id="152" name="Shape 1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32396" y="3189886"/>
            <a:ext cx="2524125" cy="3514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Rehabilitation of the Lower Leg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228600" marR="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ROM/Flexibility</a:t>
            </a:r>
          </a:p>
          <a:p>
            <a: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Stretch all four compartments</a:t>
            </a:r>
          </a:p>
          <a:p>
            <a: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Stretch Achilles Tendon</a:t>
            </a:r>
          </a:p>
          <a:p>
            <a: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ROM exercises for the ankle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228600" marR="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Strength</a:t>
            </a:r>
          </a:p>
          <a:p>
            <a: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Manual resistance</a:t>
            </a:r>
          </a:p>
          <a:p>
            <a: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Weights</a:t>
            </a:r>
          </a:p>
          <a:p>
            <a: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Toe raises</a:t>
            </a:r>
          </a:p>
          <a:p>
            <a: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Towel curls</a:t>
            </a:r>
          </a:p>
          <a:p>
            <a: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Marble pick up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Shape 16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2323" y="0"/>
            <a:ext cx="5175849" cy="68131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Anatomy: Lower Leg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Tibia (weight bearing)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Medial malleolus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Fibula (non-weight bearing)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Lateral malleolus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Interosseous Membrane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Connects the Tibia and Fibula</a:t>
            </a:r>
          </a:p>
        </p:txBody>
      </p:sp>
      <p:pic>
        <p:nvPicPr>
          <p:cNvPr id="97" name="Shape 97" descr="Image result for lower leg interosseous membran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90700" y="1825624"/>
            <a:ext cx="5801800" cy="4351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Anatomy: Muscles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Anterior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Tibialis anterior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Extensor hallucis longus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Extensor digitorum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Lateral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Peroneal longus, brevis and tertius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Deep Posterior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Tibialis posterior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Flexor digitorum longus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Flexor hallucis longus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Superficial Posterior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Gastrocnemius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Soleus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Plantaris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Shape 109" descr="Image result for lower le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6450" y="186925"/>
            <a:ext cx="9959099" cy="6484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Conditions of the Lower Leg: Shin Bruise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shin is susceptible to contusions because muscle or fat padding is not present in this area.  The bone (tibia) receives the full blow. 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Mechanism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 contact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Signs and Symptoms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Pain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Inflammation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Discoloration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Treatment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Ice 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Padding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7" name="Shape 117" descr="Image result for shin bruis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86400" y="4319999"/>
            <a:ext cx="2598500" cy="1983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838200" y="108000"/>
            <a:ext cx="10515600" cy="1390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Conditions of the Lower Leg: </a:t>
            </a:r>
            <a:b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Muscle Contusions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838200" y="1498500"/>
            <a:ext cx="10515600" cy="4678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gastrocnemius is the most affected</a:t>
            </a:r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Mechanism</a:t>
            </a: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 contact</a:t>
            </a:r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Signs and Symptoms</a:t>
            </a: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Pain</a:t>
            </a: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Weakness</a:t>
            </a: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Partial loss of function</a:t>
            </a: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Hard, rigid and inflexible</a:t>
            </a:r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Treatment</a:t>
            </a: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Stretch to muscle</a:t>
            </a: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R.I.C.E</a:t>
            </a:r>
          </a:p>
        </p:txBody>
      </p:sp>
      <p:pic>
        <p:nvPicPr>
          <p:cNvPr id="124" name="Shape 124" descr="Image result for calf bruis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64549" y="1903500"/>
            <a:ext cx="3194902" cy="427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Conditions of the Lower Leg: Shin Splints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Pain in the lower leg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Predisposing Factors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Abnormal foot pronation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Falling arches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Muscle fatigue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Repetitive stress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Body chemical imbalance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Lack of coordination between and anterior and posterior muscles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Signs and Symptoms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Pain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Treatment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Ice massage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Cold whirlpool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Ultrasound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Stretching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Incline board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Orthotics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Taping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Conditions of the Lower Leg: </a:t>
            </a:r>
            <a:b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Anterior Tibial Compartment Syndrome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condition to which the circulation and function of the tissues within the compartment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Mechanism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 contact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Signs and symptoms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in pressure in the compartment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Circulation is impaired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Tissue function is impaired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Intense pain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Hard and tender muscle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Shape 13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Signs and symptoms Continued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Passive plantar flexion is painful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Decreased sensation in the first and second toe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Weakness of anterior tibialis, extensor halluces longus, extensor digitorum, and the ankle evertors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Treatment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Slight pressure = ice, rest, observe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lot of pressure = see a MD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Shape 1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07697" y="1199216"/>
            <a:ext cx="2932981" cy="43261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382882" y="1199216"/>
            <a:ext cx="5952227" cy="435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354</Words>
  <Application>Microsoft Office PowerPoint</Application>
  <PresentationFormat>Widescreen</PresentationFormat>
  <Paragraphs>103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Lower Leg</vt:lpstr>
      <vt:lpstr>Anatomy: Lower Leg</vt:lpstr>
      <vt:lpstr>Anatomy: Muscles</vt:lpstr>
      <vt:lpstr>PowerPoint Presentation</vt:lpstr>
      <vt:lpstr>Conditions of the Lower Leg: Shin Bruise</vt:lpstr>
      <vt:lpstr>Conditions of the Lower Leg:  Muscle Contusions</vt:lpstr>
      <vt:lpstr>Conditions of the Lower Leg: Shin Splints</vt:lpstr>
      <vt:lpstr>Conditions of the Lower Leg:  Anterior Tibial Compartment Syndrome</vt:lpstr>
      <vt:lpstr>PowerPoint Presentation</vt:lpstr>
      <vt:lpstr>Conditions of the Lower Leg: Stress Fracture</vt:lpstr>
      <vt:lpstr>Rehabilitation of the Lower Leg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Lower Leg</dc:title>
  <dc:creator>lausd_user</dc:creator>
  <cp:lastModifiedBy>lausd_user</cp:lastModifiedBy>
  <cp:revision>1</cp:revision>
  <dcterms:modified xsi:type="dcterms:W3CDTF">2017-11-27T18:44:03Z</dcterms:modified>
</cp:coreProperties>
</file>