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2005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5436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21088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5352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6827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4566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4703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806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133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54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624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49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9317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211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606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661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595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819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478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925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086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1241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562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5284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775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684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17158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02007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40166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8756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97615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4193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3779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179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795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38256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9517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81477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2176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405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6358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212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17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2317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173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12800" marR="0" lvl="1" indent="1016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762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marR="0" lvl="3" indent="101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marR="0" lvl="4" indent="101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12800" marR="0" lvl="1" indent="1016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762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marR="0" lvl="3" indent="101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marR="0" lvl="4" indent="101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12800" marR="0" lvl="1" indent="1016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762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marR="0" lvl="3" indent="101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marR="0" lvl="4" indent="101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121140" cy="59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457200" y="1066800"/>
            <a:ext cx="8001000" cy="2533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Mechanisms and Characteristics of Sports Trauma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0" y="5410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“How did that happen?”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962400" y="1600200"/>
            <a:ext cx="47244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any injury, a force is placed on any part of the body resulting in the changing of function or structure.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types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Compression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Bending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Shear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5912"/>
            <a:ext cx="3962399" cy="527094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Mechanical Injury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 descr="Compre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850" y="3795175"/>
            <a:ext cx="1800177" cy="2118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Mechanical Forces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7010400" cy="548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Tension – a force that pulls or stretches the tissue.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Stretching beyond the YIELD POINT causes a structure to tear or break</a:t>
            </a:r>
          </a:p>
          <a:p>
            <a:pPr marL="1143000" marR="0" lvl="2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LaffyTaffy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Compression – a force that, with enough energy crushes tissue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Compression fractures</a:t>
            </a:r>
          </a:p>
          <a:p>
            <a:pPr marL="1143000" marR="0" lvl="2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Soda can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Bending – Compression and tension forces applied together upon a structure</a:t>
            </a:r>
          </a:p>
        </p:txBody>
      </p:sp>
      <p:pic>
        <p:nvPicPr>
          <p:cNvPr id="210" name="Shape 210" descr="Ten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400" y="318300"/>
            <a:ext cx="1473153" cy="296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Mechanical forces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533400" y="1295400"/>
            <a:ext cx="70104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Shearing – a force that moves parallel with the tissue (oreo)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Blisters,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Abrasions, and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 Injuries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0225"/>
            <a:ext cx="3272504" cy="251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3125" y="3190875"/>
            <a:ext cx="3189013" cy="365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5">
            <a:alphaModFix/>
          </a:blip>
          <a:srcRect t="11215" r="12100" b="34579"/>
          <a:stretch/>
        </p:blipFill>
        <p:spPr>
          <a:xfrm>
            <a:off x="3083075" y="4061525"/>
            <a:ext cx="3497839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Shear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6600" y="457200"/>
            <a:ext cx="1768415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 descr="pre61756_09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69324" cy="6840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0" y="940700"/>
            <a:ext cx="2599800" cy="4784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soccer player (in this picture) has just made a slide tackle. 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types of forces are being applied?</a:t>
            </a:r>
          </a:p>
          <a:p>
            <a:pPr marL="742950" marR="0" lvl="1" indent="-2095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are some of the possible injuries that either player could receive from this motion?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Muscle Types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Cardiac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Walls of the heart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Voluntary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274" y="2467778"/>
            <a:ext cx="3540552" cy="237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Muscle Types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Smooth/Visceral</a:t>
            </a:r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in internal organs: respiratory tract, digestive tract, blood vessels and eyes</a:t>
            </a:r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circular fibers – peristalsis</a:t>
            </a:r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 (no striations)</a:t>
            </a:r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Involuntary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3269" y="3501205"/>
            <a:ext cx="2175693" cy="293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Muscle Type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Skeletal or striated</a:t>
            </a:r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Attached to the bones to cause skeletal movement</a:t>
            </a:r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Striated </a:t>
            </a:r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VOLUNTARY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265403"/>
            <a:ext cx="4036439" cy="30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Muscle Tissue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Actin: protein which forms the thin filaments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Myosin: protein which forms the thick filaments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Myofibril: made up of actin and myosin myofilaments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Muscle fiber (muscle cell): groups of myofibrils encased in the endomysium 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Fasciculus: groups of muscle fibers encased in the perimysium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Skeletal muscle: groups of fasiculi encased in the epimysium</a:t>
            </a:r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Functions of Skeletal Muscle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skeletal movement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posture and body movement (muscle tone)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soft tissue: abdominal wall and pelvic floor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body temperature: ex. shivering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Characteristics of Muscle Tissue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Irritability/excitability: ability of a muscle to respond to a stimulus—nerve impulse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Contractibility: when stimulated muscles respond by contracting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Extensibility: ability to be stretched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Elasticity: ability to return to its normal shape after being stretched or contracted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You Will Learn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actually happens within your body when you get injured.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kinds of forces cause injury.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the names are of common injuries.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the normal structures of bone and soft tissue are.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different types of wounds.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your body heals after it is injured.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322" y="966002"/>
            <a:ext cx="6385352" cy="4908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Muscle Contraction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Isometric: same length – ex. Wall sits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Concentric: muscle shortens while contracting: ex. Bicep curl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Eccentric: muscle lengthens while contracting: bicep as you are lowering the weight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Strength of Muscle Contraction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Size: the larger the muscle the greater the strength of the contraction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fibers: the more fibers that are recruited the greater the contraction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Neuromuscular efficiency: how well the nerve communicates with the muscle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Biomechanical factors: the angle of the joint</a:t>
            </a:r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Cont.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333041"/>
            <a:ext cx="8229600" cy="47932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twitch v. Slow twitch: 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twitch muscle: quick forceful contraction but fatigues quickly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 twitch: slow rate of contraction over long period of time: resist fatigue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of physical activity: the more active the greater the contraction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Overtraining: overtraining can lead to a decrease in contraction strength</a:t>
            </a:r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Points of Attachment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Origin: less moveable attachment point, usually more proximal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Insertion: more moveable attachment point, usually distal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Skeletal muscles are attached to bones by tendons</a:t>
            </a:r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Muscles are Names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 and insertion: sternocleidomastoid, is named for its attachment to the sternum, clavicle, and mastoid process</a:t>
            </a:r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881" y="3528787"/>
            <a:ext cx="2914153" cy="311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Location and Region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Pectoralis – chest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Gluteus – buttocks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Brachii – arm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Abdominus – abdomen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Femoris -- femur</a:t>
            </a:r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Shape 308" descr="Image result" title="http://wellpracticedpitchingmotion.weebly.com/muscles.htm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375" y="1675600"/>
            <a:ext cx="2738425" cy="182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1256700"/>
            <a:ext cx="8229600" cy="53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Action: flexor, extensor, adductor, abductor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Fibers: the direction that the fibers run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Rectus – straight, rectus abdominis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Tranverse – across, transversus abdominus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Oblique – diagonal, external oblique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Obiqularis – circular, obiqularis oris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Divisions</a:t>
            </a:r>
          </a:p>
          <a:p>
            <a:pPr marL="457200" marR="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Bi = two</a:t>
            </a:r>
            <a:r>
              <a:rPr lang="en-US" sz="2000">
                <a:solidFill>
                  <a:schemeClr val="dk2"/>
                </a:solidFill>
              </a:rPr>
              <a:t>, 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 = three,  Quad = four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Random Important Vocab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Vastus: Huge, vastus lateralis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Maximus: large, gluteus maximus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Minimus: small, gluteus minumus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Longus: long, abductor pollicus longus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Brevis: short, abductor pollicus brevis</a:t>
            </a:r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Shape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Deltiod: triangular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Rhomboid: rhombus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Trapezius: trapezoid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Shape 327" descr="Image result for Deltoi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800" y="1600200"/>
            <a:ext cx="20478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 descr="Image result for rhomboi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625" y="4260800"/>
            <a:ext cx="25622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 descr="Image result for trapeziu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825" y="4260800"/>
            <a:ext cx="22002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 descr="sports_pain_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8092" cy="68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2743200" y="5334000"/>
            <a:ext cx="3581400" cy="1524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Categories Base on Action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Agonists: the prime mover, the muscle whose primary function is that particular movement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Synergist: helper, a muscle who assists the agonist in that movement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Anatagonist: a muscle who has the opposite movement of the agonist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6092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 for the movement of elbow flexion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Agonist: biceps brachii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Synergist: brachioradialis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Antagonist: triceps brachii</a:t>
            </a: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Shape 342" descr="Image result for muscle actions during elbow flex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625" y="3814925"/>
            <a:ext cx="3051975" cy="25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Muscle Strains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229600" cy="5333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Strains are graded on a 3 tier scale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1 – Mild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pain w/ little bruising (ecchymosis).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Little to no loss of strength.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2 – Moderate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Moderate pain/ bruising/ swelling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Impaired muscle function (i.e. limping)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3 – Severe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muscle function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Palpable defect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Cramps and Spasms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Cramp - A painful involuntary contraction of a skeletal muscle or muscle group.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by ...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Spasm – reflex reaction caused by trauma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Clonic – contracting and relaxing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Tonic – constant contraction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Muscle Soreness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Acute Onset Muscle Soreness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circulation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Lactic Acid and potassium collect within the muscle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stimulate pain receptors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Delayed Onset Muscle Soreness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most by eccentric exercise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Cell/ Fiber death within the muscle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Warm-up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Extended cool down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Stretching before and after activity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Chronic Muscle Injuries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“ITIS”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inflammation or irritation of  the structure (tendonitis – irritation of the tendon)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over a longer period of time by the wearing away of a structure or repeated acute injuries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457200" y="1254275"/>
            <a:ext cx="8229600" cy="537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muscle to bone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Unloaded		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   </a:t>
            </a:r>
            <a:r>
              <a:rPr lang="en-US" sz="3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Loaded		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    </a:t>
            </a:r>
            <a:r>
              <a:rPr lang="en-US" sz="3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Yield point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when you stretch a slinky too far???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Tendons are actually 2x the strength of the muscle it serve.  Therefore, injuries usually occur at the muscle or at the attachment.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Tendons</a:t>
            </a:r>
          </a:p>
        </p:txBody>
      </p:sp>
      <p:grpSp>
        <p:nvGrpSpPr>
          <p:cNvPr id="373" name="Shape 373"/>
          <p:cNvGrpSpPr/>
          <p:nvPr/>
        </p:nvGrpSpPr>
        <p:grpSpPr>
          <a:xfrm>
            <a:off x="919100" y="2294729"/>
            <a:ext cx="1333500" cy="921715"/>
            <a:chOff x="685800" y="2743200"/>
            <a:chExt cx="1333500" cy="609599"/>
          </a:xfrm>
        </p:grpSpPr>
        <p:sp>
          <p:nvSpPr>
            <p:cNvPr id="374" name="Shape 374"/>
            <p:cNvSpPr/>
            <p:nvPr/>
          </p:nvSpPr>
          <p:spPr>
            <a:xfrm>
              <a:off x="685800" y="2743200"/>
              <a:ext cx="723900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842" y="0"/>
                  </a:moveTo>
                  <a:cubicBezTo>
                    <a:pt x="90526" y="0"/>
                    <a:pt x="84210" y="0"/>
                    <a:pt x="71578" y="2432"/>
                  </a:cubicBezTo>
                  <a:cubicBezTo>
                    <a:pt x="58947" y="4864"/>
                    <a:pt x="14736" y="9729"/>
                    <a:pt x="21052" y="14594"/>
                  </a:cubicBezTo>
                  <a:cubicBezTo>
                    <a:pt x="27368" y="19459"/>
                    <a:pt x="98947" y="26756"/>
                    <a:pt x="109473" y="31621"/>
                  </a:cubicBezTo>
                  <a:cubicBezTo>
                    <a:pt x="119999" y="36486"/>
                    <a:pt x="96842" y="40540"/>
                    <a:pt x="84210" y="43783"/>
                  </a:cubicBezTo>
                  <a:cubicBezTo>
                    <a:pt x="71578" y="47027"/>
                    <a:pt x="46315" y="47432"/>
                    <a:pt x="33684" y="51081"/>
                  </a:cubicBezTo>
                  <a:cubicBezTo>
                    <a:pt x="21052" y="54729"/>
                    <a:pt x="0" y="60405"/>
                    <a:pt x="8421" y="65675"/>
                  </a:cubicBezTo>
                  <a:cubicBezTo>
                    <a:pt x="16842" y="70945"/>
                    <a:pt x="69473" y="79459"/>
                    <a:pt x="84210" y="82702"/>
                  </a:cubicBezTo>
                  <a:cubicBezTo>
                    <a:pt x="98947" y="85945"/>
                    <a:pt x="94736" y="83108"/>
                    <a:pt x="96842" y="85135"/>
                  </a:cubicBezTo>
                  <a:cubicBezTo>
                    <a:pt x="98947" y="87162"/>
                    <a:pt x="109473" y="91216"/>
                    <a:pt x="96842" y="94864"/>
                  </a:cubicBezTo>
                  <a:cubicBezTo>
                    <a:pt x="84210" y="98513"/>
                    <a:pt x="35789" y="103783"/>
                    <a:pt x="21052" y="107027"/>
                  </a:cubicBezTo>
                  <a:cubicBezTo>
                    <a:pt x="6315" y="110270"/>
                    <a:pt x="8421" y="112297"/>
                    <a:pt x="8421" y="114324"/>
                  </a:cubicBezTo>
                  <a:cubicBezTo>
                    <a:pt x="8421" y="116351"/>
                    <a:pt x="12631" y="118378"/>
                    <a:pt x="21052" y="119189"/>
                  </a:cubicBezTo>
                  <a:cubicBezTo>
                    <a:pt x="29473" y="120000"/>
                    <a:pt x="44210" y="119594"/>
                    <a:pt x="58947" y="11918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990600" y="2743200"/>
              <a:ext cx="723900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842" y="0"/>
                  </a:moveTo>
                  <a:cubicBezTo>
                    <a:pt x="90526" y="0"/>
                    <a:pt x="84210" y="0"/>
                    <a:pt x="71578" y="2432"/>
                  </a:cubicBezTo>
                  <a:cubicBezTo>
                    <a:pt x="58947" y="4864"/>
                    <a:pt x="14736" y="9729"/>
                    <a:pt x="21052" y="14594"/>
                  </a:cubicBezTo>
                  <a:cubicBezTo>
                    <a:pt x="27368" y="19459"/>
                    <a:pt x="98947" y="26756"/>
                    <a:pt x="109473" y="31621"/>
                  </a:cubicBezTo>
                  <a:cubicBezTo>
                    <a:pt x="119999" y="36486"/>
                    <a:pt x="96842" y="40540"/>
                    <a:pt x="84210" y="43783"/>
                  </a:cubicBezTo>
                  <a:cubicBezTo>
                    <a:pt x="71578" y="47027"/>
                    <a:pt x="46315" y="47432"/>
                    <a:pt x="33684" y="51081"/>
                  </a:cubicBezTo>
                  <a:cubicBezTo>
                    <a:pt x="21052" y="54729"/>
                    <a:pt x="0" y="60405"/>
                    <a:pt x="8421" y="65675"/>
                  </a:cubicBezTo>
                  <a:cubicBezTo>
                    <a:pt x="16842" y="70945"/>
                    <a:pt x="69473" y="79459"/>
                    <a:pt x="84210" y="82702"/>
                  </a:cubicBezTo>
                  <a:cubicBezTo>
                    <a:pt x="98947" y="85945"/>
                    <a:pt x="94736" y="83108"/>
                    <a:pt x="96842" y="85135"/>
                  </a:cubicBezTo>
                  <a:cubicBezTo>
                    <a:pt x="98947" y="87162"/>
                    <a:pt x="109473" y="91216"/>
                    <a:pt x="96842" y="94864"/>
                  </a:cubicBezTo>
                  <a:cubicBezTo>
                    <a:pt x="84210" y="98513"/>
                    <a:pt x="35789" y="103783"/>
                    <a:pt x="21052" y="107027"/>
                  </a:cubicBezTo>
                  <a:cubicBezTo>
                    <a:pt x="6315" y="110270"/>
                    <a:pt x="8421" y="112297"/>
                    <a:pt x="8421" y="114324"/>
                  </a:cubicBezTo>
                  <a:cubicBezTo>
                    <a:pt x="8421" y="116351"/>
                    <a:pt x="12631" y="118378"/>
                    <a:pt x="21052" y="119189"/>
                  </a:cubicBezTo>
                  <a:cubicBezTo>
                    <a:pt x="29473" y="120000"/>
                    <a:pt x="44210" y="119594"/>
                    <a:pt x="58947" y="11918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1295400" y="2743200"/>
              <a:ext cx="723900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842" y="0"/>
                  </a:moveTo>
                  <a:cubicBezTo>
                    <a:pt x="90526" y="0"/>
                    <a:pt x="84210" y="0"/>
                    <a:pt x="71578" y="2432"/>
                  </a:cubicBezTo>
                  <a:cubicBezTo>
                    <a:pt x="58947" y="4864"/>
                    <a:pt x="14736" y="9729"/>
                    <a:pt x="21052" y="14594"/>
                  </a:cubicBezTo>
                  <a:cubicBezTo>
                    <a:pt x="27368" y="19459"/>
                    <a:pt x="98947" y="26756"/>
                    <a:pt x="109473" y="31621"/>
                  </a:cubicBezTo>
                  <a:cubicBezTo>
                    <a:pt x="119999" y="36486"/>
                    <a:pt x="96842" y="40540"/>
                    <a:pt x="84210" y="43783"/>
                  </a:cubicBezTo>
                  <a:cubicBezTo>
                    <a:pt x="71578" y="47027"/>
                    <a:pt x="46315" y="47432"/>
                    <a:pt x="33684" y="51081"/>
                  </a:cubicBezTo>
                  <a:cubicBezTo>
                    <a:pt x="21052" y="54729"/>
                    <a:pt x="0" y="60405"/>
                    <a:pt x="8421" y="65675"/>
                  </a:cubicBezTo>
                  <a:cubicBezTo>
                    <a:pt x="16842" y="70945"/>
                    <a:pt x="69473" y="79459"/>
                    <a:pt x="84210" y="82702"/>
                  </a:cubicBezTo>
                  <a:cubicBezTo>
                    <a:pt x="98947" y="85945"/>
                    <a:pt x="94736" y="83108"/>
                    <a:pt x="96842" y="85135"/>
                  </a:cubicBezTo>
                  <a:cubicBezTo>
                    <a:pt x="98947" y="87162"/>
                    <a:pt x="109473" y="91216"/>
                    <a:pt x="96842" y="94864"/>
                  </a:cubicBezTo>
                  <a:cubicBezTo>
                    <a:pt x="84210" y="98513"/>
                    <a:pt x="35789" y="103783"/>
                    <a:pt x="21052" y="107027"/>
                  </a:cubicBezTo>
                  <a:cubicBezTo>
                    <a:pt x="6315" y="110270"/>
                    <a:pt x="8421" y="112297"/>
                    <a:pt x="8421" y="114324"/>
                  </a:cubicBezTo>
                  <a:cubicBezTo>
                    <a:pt x="8421" y="116351"/>
                    <a:pt x="12631" y="118378"/>
                    <a:pt x="21052" y="119189"/>
                  </a:cubicBezTo>
                  <a:cubicBezTo>
                    <a:pt x="29473" y="120000"/>
                    <a:pt x="44210" y="119594"/>
                    <a:pt x="58947" y="11918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Shape 377"/>
          <p:cNvGrpSpPr/>
          <p:nvPr/>
        </p:nvGrpSpPr>
        <p:grpSpPr>
          <a:xfrm>
            <a:off x="3062213" y="2294717"/>
            <a:ext cx="1295400" cy="1378047"/>
            <a:chOff x="4572000" y="2438400"/>
            <a:chExt cx="1295400" cy="2057400"/>
          </a:xfrm>
        </p:grpSpPr>
        <p:grpSp>
          <p:nvGrpSpPr>
            <p:cNvPr id="378" name="Shape 378"/>
            <p:cNvGrpSpPr/>
            <p:nvPr/>
          </p:nvGrpSpPr>
          <p:grpSpPr>
            <a:xfrm>
              <a:off x="4572000" y="2514600"/>
              <a:ext cx="1257300" cy="1981199"/>
              <a:chOff x="3276600" y="2743200"/>
              <a:chExt cx="1257300" cy="609599"/>
            </a:xfrm>
          </p:grpSpPr>
          <p:sp>
            <p:nvSpPr>
              <p:cNvPr id="379" name="Shape 379"/>
              <p:cNvSpPr/>
              <p:nvPr/>
            </p:nvSpPr>
            <p:spPr>
              <a:xfrm>
                <a:off x="3276600" y="2743200"/>
                <a:ext cx="723900" cy="609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3810000" y="2743200"/>
                <a:ext cx="723900" cy="609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3581400" y="2743200"/>
                <a:ext cx="723900" cy="609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82" name="Shape 382"/>
            <p:cNvCxnSpPr/>
            <p:nvPr/>
          </p:nvCxnSpPr>
          <p:spPr>
            <a:xfrm>
              <a:off x="4572000" y="2590800"/>
              <a:ext cx="0" cy="19049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383" name="Shape 383"/>
            <p:cNvCxnSpPr/>
            <p:nvPr/>
          </p:nvCxnSpPr>
          <p:spPr>
            <a:xfrm>
              <a:off x="5867400" y="2438400"/>
              <a:ext cx="0" cy="2057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</p:grpSp>
      <p:grpSp>
        <p:nvGrpSpPr>
          <p:cNvPr id="384" name="Shape 384"/>
          <p:cNvGrpSpPr/>
          <p:nvPr/>
        </p:nvGrpSpPr>
        <p:grpSpPr>
          <a:xfrm>
            <a:off x="6509625" y="2158738"/>
            <a:ext cx="1257300" cy="1828617"/>
            <a:chOff x="7772400" y="2590800"/>
            <a:chExt cx="1257300" cy="4114799"/>
          </a:xfrm>
        </p:grpSpPr>
        <p:cxnSp>
          <p:nvCxnSpPr>
            <p:cNvPr id="385" name="Shape 385"/>
            <p:cNvCxnSpPr/>
            <p:nvPr/>
          </p:nvCxnSpPr>
          <p:spPr>
            <a:xfrm>
              <a:off x="7848600" y="2667000"/>
              <a:ext cx="0" cy="4038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386" name="Shape 386"/>
            <p:cNvCxnSpPr/>
            <p:nvPr/>
          </p:nvCxnSpPr>
          <p:spPr>
            <a:xfrm>
              <a:off x="8991600" y="2590800"/>
              <a:ext cx="0" cy="4038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grpSp>
          <p:nvGrpSpPr>
            <p:cNvPr id="387" name="Shape 387"/>
            <p:cNvGrpSpPr/>
            <p:nvPr/>
          </p:nvGrpSpPr>
          <p:grpSpPr>
            <a:xfrm>
              <a:off x="7772400" y="2590800"/>
              <a:ext cx="1257300" cy="4038599"/>
              <a:chOff x="3276600" y="2743200"/>
              <a:chExt cx="1257300" cy="609599"/>
            </a:xfrm>
          </p:grpSpPr>
          <p:sp>
            <p:nvSpPr>
              <p:cNvPr id="388" name="Shape 388"/>
              <p:cNvSpPr/>
              <p:nvPr/>
            </p:nvSpPr>
            <p:spPr>
              <a:xfrm>
                <a:off x="3276600" y="2743200"/>
                <a:ext cx="723900" cy="609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3810000" y="2743200"/>
                <a:ext cx="723900" cy="609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3581400" y="2743200"/>
                <a:ext cx="723900" cy="609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91" name="Shape 391"/>
          <p:cNvCxnSpPr/>
          <p:nvPr/>
        </p:nvCxnSpPr>
        <p:spPr>
          <a:xfrm>
            <a:off x="890125" y="2245550"/>
            <a:ext cx="20100" cy="102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Shape 392"/>
          <p:cNvCxnSpPr/>
          <p:nvPr/>
        </p:nvCxnSpPr>
        <p:spPr>
          <a:xfrm>
            <a:off x="2252600" y="2158737"/>
            <a:ext cx="33300" cy="11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Ligaments	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bone to bone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Ligaments are thickest in the middle, so they usually tear at the ends.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Injuries to the ligaments usually happen when a constant stress is put on them over a period of time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Intermittent stress actually strengthens the ligaments.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Cartilage is the shock absorber between two bones.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Injuries occur after repeated 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irregular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stress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Shape 405" descr="A diagram of a normal menisc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432175"/>
            <a:ext cx="4424141" cy="330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7200" y="131498"/>
            <a:ext cx="8229600" cy="12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Injury Classifications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Sprain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Subluxation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Dislocations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Shape 412" descr="Ankle sprain by larch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1066800"/>
            <a:ext cx="4762499" cy="357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 descr="Dislocated and Subluxed thumb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4029075"/>
            <a:ext cx="6019799" cy="257492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096000" y="4724400"/>
            <a:ext cx="2971799" cy="2011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Sprains are graded on a scale 1-3 just like strains.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sports_pain_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6234113" cy="683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3810000" y="2286000"/>
            <a:ext cx="2057400" cy="23622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 Questions	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153399" cy="548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runner, Jen puts a lot of daily stress on her knees, now her patellar tendon is irritated. That is called _____________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49269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Sliding into home Mike scraped off the top layer of skin on his thigh and got pegged by the ball.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a. What forces were being applied?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b. What injuries did these forces cause?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When Jon ruptured (completely tore) his Achilles tendon, where did it most likely tear?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What would you recommend to someone who is constantly going to practice sore?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Stress Fractures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specific cause but with a number of possible causes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Overload due to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muscle contraction,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altered stress distribution due to muscle fatigue,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 in surface (shoes, surfaces, terrain)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rhythmic repetitive stress vibrations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Alternating events (not prepped for 2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event)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Coming back to participation too soon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Stress Fx cont.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Bones get weaker before the become stronger, so if not conditioned well before intense practice starts….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Dx difficult due to gradual onset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Sx – swelling, local tenderness, pain w/ activity only, may progress to pain w/ activity and rest.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 – rest, ice, compression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Epiphyseal (Growth) Plates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20574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age 16 or so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GOOD!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probs.</a:t>
            </a:r>
          </a:p>
        </p:txBody>
      </p:sp>
      <p:pic>
        <p:nvPicPr>
          <p:cNvPr id="439" name="Shape 439" descr="pre61756_09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203325"/>
            <a:ext cx="6672351" cy="5642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bowling ball fell on your arm. What type of fracture do you most likely have?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3 reasons that cross country runners see the most stress fractures of any other type of athlete?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is the bone weakest?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we so concerned with younger athletes injuring themselves?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 descr="sports_pain_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0"/>
            <a:ext cx="8126222" cy="68653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3962400" y="5029200"/>
            <a:ext cx="1600200" cy="1447800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 descr="sports_pain_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600"/>
            <a:ext cx="9121140" cy="6348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l="3518" t="4445" r="5007" b="26665"/>
          <a:stretch/>
        </p:blipFill>
        <p:spPr>
          <a:xfrm>
            <a:off x="575403" y="90970"/>
            <a:ext cx="8266886" cy="661275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2895600" y="228600"/>
            <a:ext cx="3200400" cy="2971800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0343" cy="684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4876800" y="3048000"/>
            <a:ext cx="1600200" cy="1447800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9616" cy="684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1905000" y="2590800"/>
            <a:ext cx="1600200" cy="1447800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Office PowerPoint</Application>
  <PresentationFormat>On-screen Show (4:3)</PresentationFormat>
  <Paragraphs>206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simple-light-2</vt:lpstr>
      <vt:lpstr>Default Design</vt:lpstr>
      <vt:lpstr>Mechanisms and Characteristics of Sports Trauma</vt:lpstr>
      <vt:lpstr>What You Will Learn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Mechanical Injury</vt:lpstr>
      <vt:lpstr>Mechanical Forces</vt:lpstr>
      <vt:lpstr>Mechanical forces</vt:lpstr>
      <vt:lpstr>PowerPoint Presentation</vt:lpstr>
      <vt:lpstr>Muscle Types</vt:lpstr>
      <vt:lpstr>Muscle Types</vt:lpstr>
      <vt:lpstr>Muscle Type</vt:lpstr>
      <vt:lpstr>Muscle Tissue</vt:lpstr>
      <vt:lpstr>Functions of Skeletal Muscle</vt:lpstr>
      <vt:lpstr>Characteristics of Muscle Tissue</vt:lpstr>
      <vt:lpstr>PowerPoint Presentation</vt:lpstr>
      <vt:lpstr>Types of Muscle Contraction</vt:lpstr>
      <vt:lpstr>Strength of Muscle Contraction</vt:lpstr>
      <vt:lpstr>Cont.</vt:lpstr>
      <vt:lpstr>Points of Attachment</vt:lpstr>
      <vt:lpstr>How Muscles are Names</vt:lpstr>
      <vt:lpstr>Location and Region</vt:lpstr>
      <vt:lpstr>Random Important Vocab</vt:lpstr>
      <vt:lpstr>Size</vt:lpstr>
      <vt:lpstr>Shape</vt:lpstr>
      <vt:lpstr>Categories Base on Action</vt:lpstr>
      <vt:lpstr>Example: for the movement of elbow flexion </vt:lpstr>
      <vt:lpstr>Muscle Strains</vt:lpstr>
      <vt:lpstr>Cramps and Spasms</vt:lpstr>
      <vt:lpstr>Muscle Soreness</vt:lpstr>
      <vt:lpstr>Chronic Muscle Injuries</vt:lpstr>
      <vt:lpstr>Tendons</vt:lpstr>
      <vt:lpstr>Ligaments </vt:lpstr>
      <vt:lpstr>Cartilage</vt:lpstr>
      <vt:lpstr>Injury Classifications</vt:lpstr>
      <vt:lpstr>Review Questions </vt:lpstr>
      <vt:lpstr>Stress Fractures</vt:lpstr>
      <vt:lpstr>Stress Fx cont.</vt:lpstr>
      <vt:lpstr>Epiphyseal (Growth) Plates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and Characteristics of Sports Trauma</dc:title>
  <dc:creator>lausd_user</dc:creator>
  <cp:lastModifiedBy>lausd_user</cp:lastModifiedBy>
  <cp:revision>1</cp:revision>
  <dcterms:modified xsi:type="dcterms:W3CDTF">2017-10-05T19:10:40Z</dcterms:modified>
</cp:coreProperties>
</file>