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4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8667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797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4027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1587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8871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80892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4632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465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116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3183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940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3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5326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13957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5790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4318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3807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70660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4166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207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26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6985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9219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8125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51616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36715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4735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52395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9613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2631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459808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35315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35322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6887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5869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0838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25321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6198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599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6014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5637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89327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8220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00"/>
            <a:ext cx="9121140" cy="593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>
            <a:spLocks noGrp="1"/>
          </p:cNvSpPr>
          <p:nvPr>
            <p:ph type="ctrTitle"/>
          </p:nvPr>
        </p:nvSpPr>
        <p:spPr>
          <a:xfrm>
            <a:off x="457200" y="1066800"/>
            <a:ext cx="8001000" cy="2533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Mechanisms and Characteristics of Sports Trauma</a:t>
            </a:r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subTitle" idx="1"/>
          </p:nvPr>
        </p:nvSpPr>
        <p:spPr>
          <a:xfrm>
            <a:off x="0" y="5410200"/>
            <a:ext cx="9144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“How did that happen?”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5" descr="Compre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6850" y="3795175"/>
            <a:ext cx="1800177" cy="211802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Mechanical Forces</a:t>
            </a:r>
            <a:endParaRPr/>
          </a:p>
        </p:txBody>
      </p:sp>
      <p:sp>
        <p:nvSpPr>
          <p:cNvPr id="203" name="Google Shape;203;p35"/>
          <p:cNvSpPr txBox="1">
            <a:spLocks noGrp="1"/>
          </p:cNvSpPr>
          <p:nvPr>
            <p:ph type="body" idx="1"/>
          </p:nvPr>
        </p:nvSpPr>
        <p:spPr>
          <a:xfrm>
            <a:off x="381000" y="1143000"/>
            <a:ext cx="7010400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Tension – a force that pulls or stretches the tissue.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Stretching beyond the YIELD POINT causes a structure to tear or break</a:t>
            </a:r>
            <a:endParaRPr/>
          </a:p>
          <a:p>
            <a:pPr marL="1143000" marR="0" lvl="2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LaffyTaffy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Compression – a force that, with enough energy crushes tissue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Compression fractures</a:t>
            </a:r>
            <a:endParaRPr/>
          </a:p>
          <a:p>
            <a:pPr marL="1143000" marR="0" lvl="2" indent="-254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Soda can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Bending – Compression and tension forces applied together upon a structure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5" descr="Tens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51400" y="318300"/>
            <a:ext cx="1473153" cy="296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Mechanical forces</a:t>
            </a:r>
            <a:endParaRPr/>
          </a:p>
        </p:txBody>
      </p:sp>
      <p:sp>
        <p:nvSpPr>
          <p:cNvPr id="210" name="Google Shape;210;p36"/>
          <p:cNvSpPr txBox="1">
            <a:spLocks noGrp="1"/>
          </p:cNvSpPr>
          <p:nvPr>
            <p:ph type="body" idx="1"/>
          </p:nvPr>
        </p:nvSpPr>
        <p:spPr>
          <a:xfrm>
            <a:off x="533400" y="1295400"/>
            <a:ext cx="70104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Shearing – a force that moves parallel with the tissue (oreo)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Blisters,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Abrasions, and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 Injuries</a:t>
            </a: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40225"/>
            <a:ext cx="3272504" cy="251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3125" y="3190875"/>
            <a:ext cx="3189013" cy="3659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6"/>
          <p:cNvPicPr preferRelativeResize="0"/>
          <p:nvPr/>
        </p:nvPicPr>
        <p:blipFill rotWithShape="1">
          <a:blip r:embed="rId5">
            <a:alphaModFix/>
          </a:blip>
          <a:srcRect t="11215" r="12100" b="34579"/>
          <a:stretch/>
        </p:blipFill>
        <p:spPr>
          <a:xfrm>
            <a:off x="3083075" y="4061525"/>
            <a:ext cx="3497839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6" descr="Sheari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600" y="457200"/>
            <a:ext cx="1768415" cy="26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7" descr="pre61756_09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69324" cy="684085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7"/>
          <p:cNvSpPr txBox="1">
            <a:spLocks noGrp="1"/>
          </p:cNvSpPr>
          <p:nvPr>
            <p:ph type="body" idx="1"/>
          </p:nvPr>
        </p:nvSpPr>
        <p:spPr>
          <a:xfrm>
            <a:off x="0" y="940700"/>
            <a:ext cx="2599800" cy="47844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F3F3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 soccer player (in this picture) has just made a slide tackle. </a:t>
            </a:r>
            <a:endParaRPr/>
          </a:p>
          <a:p>
            <a:pPr marL="742950" marR="0" lvl="1" indent="-260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types of forces are being applied?</a:t>
            </a:r>
            <a:endParaRPr/>
          </a:p>
          <a:p>
            <a:pPr marL="742950" marR="0" lvl="1" indent="-2095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are some of the possible injuries that either player could receive from this motion?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Types</a:t>
            </a:r>
            <a:endParaRPr sz="4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● Cardiac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Walls of the heart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- </a:t>
            </a:r>
            <a:r>
              <a:rPr lang="en-US"/>
              <a:t>Inv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oluntary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1274" y="2467778"/>
            <a:ext cx="3540552" cy="2373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Types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Smooth/Visceral = no striations</a:t>
            </a:r>
            <a:endParaRPr/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 in internal organs: respiratory tract, digestive tract, blood vessels and eyes</a:t>
            </a:r>
            <a:endParaRPr/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Involuntary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3269" y="3501205"/>
            <a:ext cx="2175693" cy="2938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Type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Skeletal</a:t>
            </a:r>
            <a:r>
              <a:rPr lang="en-US"/>
              <a:t> =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striated</a:t>
            </a:r>
            <a:endParaRPr/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Attached to the bones to cause skeletal movement</a:t>
            </a:r>
            <a:endParaRPr/>
          </a:p>
          <a:p>
            <a:pPr marL="812800" marR="0" lvl="1" indent="-762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VOLUNTARY</a:t>
            </a:r>
            <a:endParaRPr/>
          </a:p>
          <a:p>
            <a: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3265403"/>
            <a:ext cx="4036439" cy="30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Functions of Skeletal Muscle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Produce skeletal movement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postu</a:t>
            </a:r>
            <a:r>
              <a:rPr lang="en-US"/>
              <a:t>re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Protect soft tissue: </a:t>
            </a:r>
            <a:r>
              <a:rPr lang="en-US"/>
              <a:t>ex.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abdominal wall and pelvic floor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Maintain body temperature: ex. shivering</a:t>
            </a:r>
            <a:endParaRPr/>
          </a:p>
          <a:p>
            <a: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Characteristics of Muscle Tissue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Irritability/excitability: ability of a muscle to respond to a stimulu</a:t>
            </a:r>
            <a:r>
              <a:rPr lang="en-US"/>
              <a:t>s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Contractibility: when stimulated muscles respond by contracting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Extensibility: ability to be stretched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Elasticity: ability to return to its normal shape after being stretched or contracted</a:t>
            </a:r>
            <a:endParaRPr/>
          </a:p>
          <a:p>
            <a: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Types of Muscle Contraction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Isometric: same length – ex. Wall sits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Concentric: muscle shortens while contracting: ex. Bicep curl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Eccentric: muscle lengthens while contracting: bicep as you are lowering the weight</a:t>
            </a:r>
            <a:endParaRPr/>
          </a:p>
          <a:p>
            <a: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Strength of Muscle Contraction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Size: the larger the muscle the greater the strength of the contraction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Number of fibers: the more fibers that are recruited the greater the contraction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Neuromuscular efficiency: how well the nerve communicates with the muscle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Biomechanical factors: the angle of the joint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7" descr="sports_pain_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8092" cy="683610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7"/>
          <p:cNvSpPr/>
          <p:nvPr/>
        </p:nvSpPr>
        <p:spPr>
          <a:xfrm>
            <a:off x="2743200" y="5334000"/>
            <a:ext cx="3581400" cy="15240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Cont.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5"/>
          <p:cNvSpPr txBox="1">
            <a:spLocks noGrp="1"/>
          </p:cNvSpPr>
          <p:nvPr>
            <p:ph type="body" idx="1"/>
          </p:nvPr>
        </p:nvSpPr>
        <p:spPr>
          <a:xfrm>
            <a:off x="457200" y="1333041"/>
            <a:ext cx="8229600" cy="4793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Fast twitch muscle: quick forceful contraction but fatigues quickly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Slow twitch: slow rate of contraction over long period of time</a:t>
            </a:r>
            <a:r>
              <a:rPr lang="en-US" sz="2800"/>
              <a:t> fatigues more slowly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Level of physical activity: the more active the greater the contraction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Overtraining: overtraining can lead to a decrease in contraction strength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Points of Attachment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Origin: less moveable attachment point, usually more proximal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Insertion: more moveable attachment point, usually distal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Skeletal muscles are attached to bones by tendons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Muscles are Name</a:t>
            </a:r>
            <a:r>
              <a:rPr lang="en-US"/>
              <a:t>d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139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/>
              <a:t>Origin and Insertion</a:t>
            </a:r>
            <a:endParaRPr sz="4400"/>
          </a:p>
          <a:p>
            <a:pPr marL="812800" marR="0" lvl="1" indent="-76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US"/>
              <a:t>S</a:t>
            </a:r>
            <a:r>
              <a:rPr lang="en-US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ternocleidomastoid, is named for its attachment to the sternum, clavicle, and mastoid process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1831" y="3662537"/>
            <a:ext cx="2914153" cy="3115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>
            <a:spLocks noGrp="1"/>
          </p:cNvSpPr>
          <p:nvPr>
            <p:ph type="title"/>
          </p:nvPr>
        </p:nvSpPr>
        <p:spPr>
          <a:xfrm>
            <a:off x="457200" y="2989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How Muscles are Named Cont.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4400">
                <a:solidFill>
                  <a:schemeClr val="dk2"/>
                </a:solidFill>
              </a:rPr>
              <a:t>Location and Region</a:t>
            </a:r>
            <a:endParaRPr sz="4400">
              <a:solidFill>
                <a:schemeClr val="dk2"/>
              </a:solidFill>
            </a:endParaRPr>
          </a:p>
          <a:p>
            <a:pPr marL="812800" marR="0" lvl="1" indent="-101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Pectoralis – chest</a:t>
            </a:r>
            <a:endParaRPr/>
          </a:p>
          <a:p>
            <a:pPr marL="812800" marR="0" lvl="1" indent="-1016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Gluteus – buttocks</a:t>
            </a:r>
            <a:endParaRPr/>
          </a:p>
          <a:p>
            <a:pPr marL="812800" marR="0" lvl="1" indent="-1016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Brachii – arm</a:t>
            </a:r>
            <a:endParaRPr/>
          </a:p>
          <a:p>
            <a:pPr marL="812800" marR="0" lvl="1" indent="-1016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Abdominus – abdomen</a:t>
            </a:r>
            <a:endParaRPr/>
          </a:p>
          <a:p>
            <a:pPr marL="812800" marR="0" lvl="1" indent="-1016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Femoris -- femur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48" descr="Image result" title="http://wellpracticedpitchingmotion.weebly.com/muscles.htm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3725" y="4748513"/>
            <a:ext cx="2738425" cy="1825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>
            <a:spLocks noGrp="1"/>
          </p:cNvSpPr>
          <p:nvPr>
            <p:ph type="body" idx="1"/>
          </p:nvPr>
        </p:nvSpPr>
        <p:spPr>
          <a:xfrm>
            <a:off x="347750" y="1349725"/>
            <a:ext cx="8229600" cy="45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Action: flexor, extensor, adductor, abductor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Rectus</a:t>
            </a:r>
            <a:r>
              <a:rPr lang="en-US" sz="2400">
                <a:solidFill>
                  <a:schemeClr val="dk2"/>
                </a:solidFill>
              </a:rPr>
              <a:t>: 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straight</a:t>
            </a:r>
            <a:r>
              <a:rPr lang="en-US" sz="2400">
                <a:solidFill>
                  <a:schemeClr val="dk2"/>
                </a:solidFill>
              </a:rPr>
              <a:t> (i.e.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rectus abdominis)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chemeClr val="dk2"/>
                </a:solidFill>
              </a:rPr>
              <a:t>Transverse: 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across (i.e. transversus </a:t>
            </a:r>
            <a:r>
              <a:rPr lang="en-US" sz="2400">
                <a:solidFill>
                  <a:schemeClr val="dk2"/>
                </a:solidFill>
              </a:rPr>
              <a:t>abdominis)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Oblique</a:t>
            </a:r>
            <a:r>
              <a:rPr lang="en-US" sz="2400">
                <a:solidFill>
                  <a:schemeClr val="dk2"/>
                </a:solidFill>
              </a:rPr>
              <a:t>: 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diagonal</a:t>
            </a:r>
            <a:r>
              <a:rPr lang="en-US" sz="2400">
                <a:solidFill>
                  <a:schemeClr val="dk2"/>
                </a:solidFill>
              </a:rPr>
              <a:t> (i.e. 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external oblique)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chemeClr val="dk2"/>
                </a:solidFill>
              </a:rPr>
              <a:t>Orbicularis: 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circular (i.e. </a:t>
            </a:r>
            <a:r>
              <a:rPr lang="en-US" sz="2400">
                <a:solidFill>
                  <a:schemeClr val="dk2"/>
                </a:solidFill>
              </a:rPr>
              <a:t>orbicularis</a:t>
            </a: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oris)</a:t>
            </a:r>
            <a:endParaRPr sz="2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Divisions</a:t>
            </a:r>
            <a:endParaRPr/>
          </a:p>
          <a:p>
            <a:pPr marL="457200" marR="0" lvl="1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Bi = two</a:t>
            </a:r>
            <a:r>
              <a:rPr lang="en-US" sz="2000">
                <a:solidFill>
                  <a:schemeClr val="dk2"/>
                </a:solidFill>
              </a:rPr>
              <a:t>, </a:t>
            </a:r>
            <a:r>
              <a:rPr lang="en-US"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Tri = three,  Quad = four</a:t>
            </a:r>
            <a:endParaRPr/>
          </a:p>
          <a:p>
            <a:pPr marL="0" marR="0" lvl="0" indent="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Random Important Vocab</a:t>
            </a:r>
            <a:endParaRPr/>
          </a:p>
        </p:txBody>
      </p:sp>
      <p:pic>
        <p:nvPicPr>
          <p:cNvPr id="298" name="Google Shape;298;p49" descr="Image result for abdominal muscl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7550" y="4472375"/>
            <a:ext cx="3050275" cy="21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Size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Vastus: Huge, vastus lateralis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Maximus: large, gluteus maximus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Minimus: small, gluteus minumus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Longus: long, abductor pollicus longus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Brevis: short, abductor pollicus brevis</a:t>
            </a:r>
            <a:endParaRPr/>
          </a:p>
          <a:p>
            <a:pPr marL="342900" marR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Deltiod: triangular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Rhomboid: rhombus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Trapezius: trapezoid</a:t>
            </a:r>
            <a:endParaRPr/>
          </a:p>
          <a:p>
            <a: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1" name="Google Shape;311;p51" descr="Image result for Deltoi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800" y="1600200"/>
            <a:ext cx="2047875" cy="18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51" descr="Image result for rhomboi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7625" y="4260800"/>
            <a:ext cx="25622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51" descr="Image result for trapezius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6825" y="4260800"/>
            <a:ext cx="2200275" cy="187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Categories Base on Action</a:t>
            </a: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Agonists: the prime mover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Synergist: helper</a:t>
            </a:r>
            <a:endParaRPr/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Anatagonist: a muscle who has the opposite movement of the agonist</a:t>
            </a:r>
            <a:endParaRPr/>
          </a:p>
          <a:p>
            <a: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>
            <a:spLocks noGrp="1"/>
          </p:cNvSpPr>
          <p:nvPr>
            <p:ph type="title"/>
          </p:nvPr>
        </p:nvSpPr>
        <p:spPr>
          <a:xfrm>
            <a:off x="457200" y="274636"/>
            <a:ext cx="8229600" cy="1609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Example: for the movement of elbow flexion</a:t>
            </a:r>
            <a:b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6400" marR="0" lvl="0" indent="-63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Agonist: biceps brachii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Synergist: brachioradialis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0" indent="-635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Antagonist: triceps brachii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06400" marR="0" lvl="0" indent="139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p53" descr="Image result for muscle actions during elbow flex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1625" y="3814925"/>
            <a:ext cx="3051975" cy="252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000" b="1" i="0" u="none" strike="noStrike" cap="none">
                <a:solidFill>
                  <a:schemeClr val="dk2"/>
                </a:solidFill>
              </a:rPr>
              <a:t>Muscle Strain (injury t</a:t>
            </a:r>
            <a:r>
              <a:rPr lang="en-US" sz="3000" b="1"/>
              <a:t>o muscle/tendon)</a:t>
            </a:r>
            <a:endParaRPr sz="3000" b="1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3000" b="1"/>
              <a:t>Muscle Sprain (injury to ligament)</a:t>
            </a:r>
            <a:endParaRPr sz="3000" b="1"/>
          </a:p>
        </p:txBody>
      </p:sp>
      <p:sp>
        <p:nvSpPr>
          <p:cNvPr id="332" name="Google Shape;332;p54"/>
          <p:cNvSpPr txBox="1">
            <a:spLocks noGrp="1"/>
          </p:cNvSpPr>
          <p:nvPr>
            <p:ph type="body" idx="1"/>
          </p:nvPr>
        </p:nvSpPr>
        <p:spPr>
          <a:xfrm>
            <a:off x="381000" y="1697850"/>
            <a:ext cx="8229600" cy="49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Strains &amp; Spr</a:t>
            </a:r>
            <a:r>
              <a:rPr lang="en-US"/>
              <a:t>ains 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graded on a 3 tier scale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1 – Mild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Local pain w/ little bruising (ecchymosis).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Little to no loss of function or strength.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2 – Moderate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Moderate pain/ bruising/ swelling (edema)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Impaired function and/or strength (i.e. limping)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Grade 3 – Severe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Loss of function and</a:t>
            </a:r>
            <a:r>
              <a:rPr lang="en-US"/>
              <a:t>/or strength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Palpable defect (something you can feel)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8" descr="sports_pain_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6234113" cy="68397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8"/>
          <p:cNvSpPr/>
          <p:nvPr/>
        </p:nvSpPr>
        <p:spPr>
          <a:xfrm>
            <a:off x="3810000" y="2286000"/>
            <a:ext cx="2057400" cy="2362200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Cramps and Spasms</a:t>
            </a:r>
            <a:endParaRPr/>
          </a:p>
        </p:txBody>
      </p:sp>
      <p:sp>
        <p:nvSpPr>
          <p:cNvPr id="338" name="Google Shape;338;p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Cramp - A painful involuntary contraction of a skeletal muscle or muscle group.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by ...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Spasm – reflex reaction caused by trauma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Clonic – contracting and relaxing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Tonic – constant contraction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Muscle Soreness</a:t>
            </a:r>
            <a:endParaRPr/>
          </a:p>
        </p:txBody>
      </p:sp>
      <p:sp>
        <p:nvSpPr>
          <p:cNvPr id="344" name="Google Shape;344;p56"/>
          <p:cNvSpPr txBox="1">
            <a:spLocks noGrp="1"/>
          </p:cNvSpPr>
          <p:nvPr>
            <p:ph type="body" idx="1"/>
          </p:nvPr>
        </p:nvSpPr>
        <p:spPr>
          <a:xfrm>
            <a:off x="304800" y="12954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Acute Onset Muscle Soreness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Decreased circulation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Lactic Acid and potassium collect within the muscle </a:t>
            </a:r>
            <a:endParaRPr/>
          </a:p>
          <a:p>
            <a:pPr marL="11430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stimulate pain receptors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Delayed Onset Muscle Soreness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most by eccentric exercise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Cell/ Fiber death within the muscle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Prevention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Good Warm-up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Extended cool down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Stretching before and after activity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Chronic Muscle Injuries</a:t>
            </a:r>
            <a:endParaRPr/>
          </a:p>
        </p:txBody>
      </p:sp>
      <p:sp>
        <p:nvSpPr>
          <p:cNvPr id="350" name="Google Shape;350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“ITIS”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inflammation or irritation of  the structure (tendonitis – irritation of the tendon)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Caused over a longer period of time by the wearing away of a structure or repeated acute injuries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 txBox="1">
            <a:spLocks noGrp="1"/>
          </p:cNvSpPr>
          <p:nvPr>
            <p:ph type="body" idx="1"/>
          </p:nvPr>
        </p:nvSpPr>
        <p:spPr>
          <a:xfrm>
            <a:off x="457200" y="1254275"/>
            <a:ext cx="8229600" cy="53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muscle to bone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Unloaded		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	   </a:t>
            </a:r>
            <a:r>
              <a:rPr lang="en-US" sz="3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Loaded		</a:t>
            </a: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	    </a:t>
            </a:r>
            <a:r>
              <a:rPr lang="en-US" sz="36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Yield point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 baseline="30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happens when you stretch a slinky too far???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Tendons are actually 2x the strength of the muscle it serve.  Therefore, injuries usually occur at the muscle or at the attachment.</a:t>
            </a:r>
            <a:endParaRPr/>
          </a:p>
        </p:txBody>
      </p:sp>
      <p:sp>
        <p:nvSpPr>
          <p:cNvPr id="356" name="Google Shape;356;p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Tendons</a:t>
            </a:r>
            <a:endParaRPr/>
          </a:p>
        </p:txBody>
      </p:sp>
      <p:grpSp>
        <p:nvGrpSpPr>
          <p:cNvPr id="357" name="Google Shape;357;p58"/>
          <p:cNvGrpSpPr/>
          <p:nvPr/>
        </p:nvGrpSpPr>
        <p:grpSpPr>
          <a:xfrm>
            <a:off x="919100" y="2294729"/>
            <a:ext cx="1333500" cy="921715"/>
            <a:chOff x="685800" y="2743200"/>
            <a:chExt cx="1333500" cy="609599"/>
          </a:xfrm>
        </p:grpSpPr>
        <p:sp>
          <p:nvSpPr>
            <p:cNvPr id="358" name="Google Shape;358;p58"/>
            <p:cNvSpPr/>
            <p:nvPr/>
          </p:nvSpPr>
          <p:spPr>
            <a:xfrm>
              <a:off x="685800" y="2743200"/>
              <a:ext cx="723900" cy="6095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842" y="0"/>
                  </a:moveTo>
                  <a:cubicBezTo>
                    <a:pt x="90526" y="0"/>
                    <a:pt x="84210" y="0"/>
                    <a:pt x="71578" y="2432"/>
                  </a:cubicBezTo>
                  <a:cubicBezTo>
                    <a:pt x="58947" y="4864"/>
                    <a:pt x="14736" y="9729"/>
                    <a:pt x="21052" y="14594"/>
                  </a:cubicBezTo>
                  <a:cubicBezTo>
                    <a:pt x="27368" y="19459"/>
                    <a:pt x="98947" y="26756"/>
                    <a:pt x="109473" y="31621"/>
                  </a:cubicBezTo>
                  <a:cubicBezTo>
                    <a:pt x="119999" y="36486"/>
                    <a:pt x="96842" y="40540"/>
                    <a:pt x="84210" y="43783"/>
                  </a:cubicBezTo>
                  <a:cubicBezTo>
                    <a:pt x="71578" y="47027"/>
                    <a:pt x="46315" y="47432"/>
                    <a:pt x="33684" y="51081"/>
                  </a:cubicBezTo>
                  <a:cubicBezTo>
                    <a:pt x="21052" y="54729"/>
                    <a:pt x="0" y="60405"/>
                    <a:pt x="8421" y="65675"/>
                  </a:cubicBezTo>
                  <a:cubicBezTo>
                    <a:pt x="16842" y="70945"/>
                    <a:pt x="69473" y="79459"/>
                    <a:pt x="84210" y="82702"/>
                  </a:cubicBezTo>
                  <a:cubicBezTo>
                    <a:pt x="98947" y="85945"/>
                    <a:pt x="94736" y="83108"/>
                    <a:pt x="96842" y="85135"/>
                  </a:cubicBezTo>
                  <a:cubicBezTo>
                    <a:pt x="98947" y="87162"/>
                    <a:pt x="109473" y="91216"/>
                    <a:pt x="96842" y="94864"/>
                  </a:cubicBezTo>
                  <a:cubicBezTo>
                    <a:pt x="84210" y="98513"/>
                    <a:pt x="35789" y="103783"/>
                    <a:pt x="21052" y="107027"/>
                  </a:cubicBezTo>
                  <a:cubicBezTo>
                    <a:pt x="6315" y="110270"/>
                    <a:pt x="8421" y="112297"/>
                    <a:pt x="8421" y="114324"/>
                  </a:cubicBezTo>
                  <a:cubicBezTo>
                    <a:pt x="8421" y="116351"/>
                    <a:pt x="12631" y="118378"/>
                    <a:pt x="21052" y="119189"/>
                  </a:cubicBezTo>
                  <a:cubicBezTo>
                    <a:pt x="29473" y="120000"/>
                    <a:pt x="44210" y="119594"/>
                    <a:pt x="58947" y="11918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58"/>
            <p:cNvSpPr/>
            <p:nvPr/>
          </p:nvSpPr>
          <p:spPr>
            <a:xfrm>
              <a:off x="990600" y="2743200"/>
              <a:ext cx="723900" cy="6095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842" y="0"/>
                  </a:moveTo>
                  <a:cubicBezTo>
                    <a:pt x="90526" y="0"/>
                    <a:pt x="84210" y="0"/>
                    <a:pt x="71578" y="2432"/>
                  </a:cubicBezTo>
                  <a:cubicBezTo>
                    <a:pt x="58947" y="4864"/>
                    <a:pt x="14736" y="9729"/>
                    <a:pt x="21052" y="14594"/>
                  </a:cubicBezTo>
                  <a:cubicBezTo>
                    <a:pt x="27368" y="19459"/>
                    <a:pt x="98947" y="26756"/>
                    <a:pt x="109473" y="31621"/>
                  </a:cubicBezTo>
                  <a:cubicBezTo>
                    <a:pt x="119999" y="36486"/>
                    <a:pt x="96842" y="40540"/>
                    <a:pt x="84210" y="43783"/>
                  </a:cubicBezTo>
                  <a:cubicBezTo>
                    <a:pt x="71578" y="47027"/>
                    <a:pt x="46315" y="47432"/>
                    <a:pt x="33684" y="51081"/>
                  </a:cubicBezTo>
                  <a:cubicBezTo>
                    <a:pt x="21052" y="54729"/>
                    <a:pt x="0" y="60405"/>
                    <a:pt x="8421" y="65675"/>
                  </a:cubicBezTo>
                  <a:cubicBezTo>
                    <a:pt x="16842" y="70945"/>
                    <a:pt x="69473" y="79459"/>
                    <a:pt x="84210" y="82702"/>
                  </a:cubicBezTo>
                  <a:cubicBezTo>
                    <a:pt x="98947" y="85945"/>
                    <a:pt x="94736" y="83108"/>
                    <a:pt x="96842" y="85135"/>
                  </a:cubicBezTo>
                  <a:cubicBezTo>
                    <a:pt x="98947" y="87162"/>
                    <a:pt x="109473" y="91216"/>
                    <a:pt x="96842" y="94864"/>
                  </a:cubicBezTo>
                  <a:cubicBezTo>
                    <a:pt x="84210" y="98513"/>
                    <a:pt x="35789" y="103783"/>
                    <a:pt x="21052" y="107027"/>
                  </a:cubicBezTo>
                  <a:cubicBezTo>
                    <a:pt x="6315" y="110270"/>
                    <a:pt x="8421" y="112297"/>
                    <a:pt x="8421" y="114324"/>
                  </a:cubicBezTo>
                  <a:cubicBezTo>
                    <a:pt x="8421" y="116351"/>
                    <a:pt x="12631" y="118378"/>
                    <a:pt x="21052" y="119189"/>
                  </a:cubicBezTo>
                  <a:cubicBezTo>
                    <a:pt x="29473" y="120000"/>
                    <a:pt x="44210" y="119594"/>
                    <a:pt x="58947" y="11918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58"/>
            <p:cNvSpPr/>
            <p:nvPr/>
          </p:nvSpPr>
          <p:spPr>
            <a:xfrm>
              <a:off x="1295400" y="2743200"/>
              <a:ext cx="723900" cy="6095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842" y="0"/>
                  </a:moveTo>
                  <a:cubicBezTo>
                    <a:pt x="90526" y="0"/>
                    <a:pt x="84210" y="0"/>
                    <a:pt x="71578" y="2432"/>
                  </a:cubicBezTo>
                  <a:cubicBezTo>
                    <a:pt x="58947" y="4864"/>
                    <a:pt x="14736" y="9729"/>
                    <a:pt x="21052" y="14594"/>
                  </a:cubicBezTo>
                  <a:cubicBezTo>
                    <a:pt x="27368" y="19459"/>
                    <a:pt x="98947" y="26756"/>
                    <a:pt x="109473" y="31621"/>
                  </a:cubicBezTo>
                  <a:cubicBezTo>
                    <a:pt x="119999" y="36486"/>
                    <a:pt x="96842" y="40540"/>
                    <a:pt x="84210" y="43783"/>
                  </a:cubicBezTo>
                  <a:cubicBezTo>
                    <a:pt x="71578" y="47027"/>
                    <a:pt x="46315" y="47432"/>
                    <a:pt x="33684" y="51081"/>
                  </a:cubicBezTo>
                  <a:cubicBezTo>
                    <a:pt x="21052" y="54729"/>
                    <a:pt x="0" y="60405"/>
                    <a:pt x="8421" y="65675"/>
                  </a:cubicBezTo>
                  <a:cubicBezTo>
                    <a:pt x="16842" y="70945"/>
                    <a:pt x="69473" y="79459"/>
                    <a:pt x="84210" y="82702"/>
                  </a:cubicBezTo>
                  <a:cubicBezTo>
                    <a:pt x="98947" y="85945"/>
                    <a:pt x="94736" y="83108"/>
                    <a:pt x="96842" y="85135"/>
                  </a:cubicBezTo>
                  <a:cubicBezTo>
                    <a:pt x="98947" y="87162"/>
                    <a:pt x="109473" y="91216"/>
                    <a:pt x="96842" y="94864"/>
                  </a:cubicBezTo>
                  <a:cubicBezTo>
                    <a:pt x="84210" y="98513"/>
                    <a:pt x="35789" y="103783"/>
                    <a:pt x="21052" y="107027"/>
                  </a:cubicBezTo>
                  <a:cubicBezTo>
                    <a:pt x="6315" y="110270"/>
                    <a:pt x="8421" y="112297"/>
                    <a:pt x="8421" y="114324"/>
                  </a:cubicBezTo>
                  <a:cubicBezTo>
                    <a:pt x="8421" y="116351"/>
                    <a:pt x="12631" y="118378"/>
                    <a:pt x="21052" y="119189"/>
                  </a:cubicBezTo>
                  <a:cubicBezTo>
                    <a:pt x="29473" y="120000"/>
                    <a:pt x="44210" y="119594"/>
                    <a:pt x="58947" y="11918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58"/>
          <p:cNvGrpSpPr/>
          <p:nvPr/>
        </p:nvGrpSpPr>
        <p:grpSpPr>
          <a:xfrm>
            <a:off x="3062213" y="2294717"/>
            <a:ext cx="1295400" cy="1378047"/>
            <a:chOff x="4572000" y="2438400"/>
            <a:chExt cx="1295400" cy="2057400"/>
          </a:xfrm>
        </p:grpSpPr>
        <p:grpSp>
          <p:nvGrpSpPr>
            <p:cNvPr id="362" name="Google Shape;362;p58"/>
            <p:cNvGrpSpPr/>
            <p:nvPr/>
          </p:nvGrpSpPr>
          <p:grpSpPr>
            <a:xfrm>
              <a:off x="4572000" y="2514600"/>
              <a:ext cx="1257300" cy="1981199"/>
              <a:chOff x="3276600" y="2743200"/>
              <a:chExt cx="1257300" cy="609599"/>
            </a:xfrm>
          </p:grpSpPr>
          <p:sp>
            <p:nvSpPr>
              <p:cNvPr id="363" name="Google Shape;363;p58"/>
              <p:cNvSpPr/>
              <p:nvPr/>
            </p:nvSpPr>
            <p:spPr>
              <a:xfrm>
                <a:off x="3276600" y="2743200"/>
                <a:ext cx="723900" cy="6095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58"/>
              <p:cNvSpPr/>
              <p:nvPr/>
            </p:nvSpPr>
            <p:spPr>
              <a:xfrm>
                <a:off x="3810000" y="2743200"/>
                <a:ext cx="723900" cy="6095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58"/>
              <p:cNvSpPr/>
              <p:nvPr/>
            </p:nvSpPr>
            <p:spPr>
              <a:xfrm>
                <a:off x="3581400" y="2743200"/>
                <a:ext cx="723900" cy="6095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6" name="Google Shape;366;p58"/>
            <p:cNvCxnSpPr/>
            <p:nvPr/>
          </p:nvCxnSpPr>
          <p:spPr>
            <a:xfrm>
              <a:off x="4572000" y="2590800"/>
              <a:ext cx="0" cy="19049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67" name="Google Shape;367;p58"/>
            <p:cNvCxnSpPr/>
            <p:nvPr/>
          </p:nvCxnSpPr>
          <p:spPr>
            <a:xfrm>
              <a:off x="5867400" y="2438400"/>
              <a:ext cx="0" cy="2057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</p:grpSp>
      <p:grpSp>
        <p:nvGrpSpPr>
          <p:cNvPr id="368" name="Google Shape;368;p58"/>
          <p:cNvGrpSpPr/>
          <p:nvPr/>
        </p:nvGrpSpPr>
        <p:grpSpPr>
          <a:xfrm>
            <a:off x="6509625" y="2158738"/>
            <a:ext cx="1257300" cy="1828617"/>
            <a:chOff x="7772400" y="2590800"/>
            <a:chExt cx="1257300" cy="4114799"/>
          </a:xfrm>
        </p:grpSpPr>
        <p:cxnSp>
          <p:nvCxnSpPr>
            <p:cNvPr id="369" name="Google Shape;369;p58"/>
            <p:cNvCxnSpPr/>
            <p:nvPr/>
          </p:nvCxnSpPr>
          <p:spPr>
            <a:xfrm>
              <a:off x="7848600" y="2667000"/>
              <a:ext cx="0" cy="4038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cxnSp>
          <p:nvCxnSpPr>
            <p:cNvPr id="370" name="Google Shape;370;p58"/>
            <p:cNvCxnSpPr/>
            <p:nvPr/>
          </p:nvCxnSpPr>
          <p:spPr>
            <a:xfrm>
              <a:off x="8991600" y="2590800"/>
              <a:ext cx="0" cy="4038599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</p:cxnSp>
        <p:grpSp>
          <p:nvGrpSpPr>
            <p:cNvPr id="371" name="Google Shape;371;p58"/>
            <p:cNvGrpSpPr/>
            <p:nvPr/>
          </p:nvGrpSpPr>
          <p:grpSpPr>
            <a:xfrm>
              <a:off x="7772400" y="2590800"/>
              <a:ext cx="1257300" cy="4038599"/>
              <a:chOff x="3276600" y="2743200"/>
              <a:chExt cx="1257300" cy="609599"/>
            </a:xfrm>
          </p:grpSpPr>
          <p:sp>
            <p:nvSpPr>
              <p:cNvPr id="372" name="Google Shape;372;p58"/>
              <p:cNvSpPr/>
              <p:nvPr/>
            </p:nvSpPr>
            <p:spPr>
              <a:xfrm>
                <a:off x="3276600" y="2743200"/>
                <a:ext cx="723900" cy="6095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58"/>
              <p:cNvSpPr/>
              <p:nvPr/>
            </p:nvSpPr>
            <p:spPr>
              <a:xfrm>
                <a:off x="3810000" y="2743200"/>
                <a:ext cx="723900" cy="6095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58"/>
              <p:cNvSpPr/>
              <p:nvPr/>
            </p:nvSpPr>
            <p:spPr>
              <a:xfrm>
                <a:off x="3581400" y="2743200"/>
                <a:ext cx="723900" cy="609599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96842" y="0"/>
                    </a:moveTo>
                    <a:cubicBezTo>
                      <a:pt x="90526" y="0"/>
                      <a:pt x="84210" y="0"/>
                      <a:pt x="71578" y="2432"/>
                    </a:cubicBezTo>
                    <a:cubicBezTo>
                      <a:pt x="58947" y="4864"/>
                      <a:pt x="14736" y="9729"/>
                      <a:pt x="21052" y="14594"/>
                    </a:cubicBezTo>
                    <a:cubicBezTo>
                      <a:pt x="27368" y="19459"/>
                      <a:pt x="98947" y="26756"/>
                      <a:pt x="109473" y="31621"/>
                    </a:cubicBezTo>
                    <a:cubicBezTo>
                      <a:pt x="119999" y="36486"/>
                      <a:pt x="96842" y="40540"/>
                      <a:pt x="84210" y="43783"/>
                    </a:cubicBezTo>
                    <a:cubicBezTo>
                      <a:pt x="71578" y="47027"/>
                      <a:pt x="46315" y="47432"/>
                      <a:pt x="33684" y="51081"/>
                    </a:cubicBezTo>
                    <a:cubicBezTo>
                      <a:pt x="21052" y="54729"/>
                      <a:pt x="0" y="60405"/>
                      <a:pt x="8421" y="65675"/>
                    </a:cubicBezTo>
                    <a:cubicBezTo>
                      <a:pt x="16842" y="70945"/>
                      <a:pt x="69473" y="79459"/>
                      <a:pt x="84210" y="82702"/>
                    </a:cubicBezTo>
                    <a:cubicBezTo>
                      <a:pt x="98947" y="85945"/>
                      <a:pt x="94736" y="83108"/>
                      <a:pt x="96842" y="85135"/>
                    </a:cubicBezTo>
                    <a:cubicBezTo>
                      <a:pt x="98947" y="87162"/>
                      <a:pt x="109473" y="91216"/>
                      <a:pt x="96842" y="94864"/>
                    </a:cubicBezTo>
                    <a:cubicBezTo>
                      <a:pt x="84210" y="98513"/>
                      <a:pt x="35789" y="103783"/>
                      <a:pt x="21052" y="107027"/>
                    </a:cubicBezTo>
                    <a:cubicBezTo>
                      <a:pt x="6315" y="110270"/>
                      <a:pt x="8421" y="112297"/>
                      <a:pt x="8421" y="114324"/>
                    </a:cubicBezTo>
                    <a:cubicBezTo>
                      <a:pt x="8421" y="116351"/>
                      <a:pt x="12631" y="118378"/>
                      <a:pt x="21052" y="119189"/>
                    </a:cubicBezTo>
                    <a:cubicBezTo>
                      <a:pt x="29473" y="120000"/>
                      <a:pt x="44210" y="119594"/>
                      <a:pt x="58947" y="119189"/>
                    </a:cubicBez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cxnSp>
        <p:nvCxnSpPr>
          <p:cNvPr id="375" name="Google Shape;375;p58"/>
          <p:cNvCxnSpPr/>
          <p:nvPr/>
        </p:nvCxnSpPr>
        <p:spPr>
          <a:xfrm>
            <a:off x="890125" y="2245550"/>
            <a:ext cx="20100" cy="1021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6" name="Google Shape;376;p58"/>
          <p:cNvCxnSpPr/>
          <p:nvPr/>
        </p:nvCxnSpPr>
        <p:spPr>
          <a:xfrm>
            <a:off x="2252600" y="2158737"/>
            <a:ext cx="33300" cy="112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Ligaments	</a:t>
            </a:r>
            <a:endParaRPr/>
          </a:p>
        </p:txBody>
      </p:sp>
      <p:sp>
        <p:nvSpPr>
          <p:cNvPr id="382" name="Google Shape;382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 bone to bone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Ligaments are thickest in the middle, so they usually tear at the ends.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Injuries to the ligaments usually happen when a constant stress is put on them over a period of time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Intermittent stress actually strengthens the ligaments.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Cartilage</a:t>
            </a:r>
            <a:endParaRPr/>
          </a:p>
        </p:txBody>
      </p:sp>
      <p:sp>
        <p:nvSpPr>
          <p:cNvPr id="388" name="Google Shape;388;p6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Cartilage is the shock absorber between two bones.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Injuries occur after repeated </a:t>
            </a:r>
            <a:r>
              <a:rPr lang="en-US" sz="28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irregular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stress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p60" descr="A diagram of a normal menisc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3432175"/>
            <a:ext cx="4424141" cy="330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1"/>
          <p:cNvSpPr txBox="1">
            <a:spLocks noGrp="1"/>
          </p:cNvSpPr>
          <p:nvPr>
            <p:ph type="title"/>
          </p:nvPr>
        </p:nvSpPr>
        <p:spPr>
          <a:xfrm>
            <a:off x="457200" y="131498"/>
            <a:ext cx="8229600" cy="12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Injury Classifications</a:t>
            </a:r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Sprain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Strain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Subluxation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Dislocations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61" descr="Ankle sprain by larche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1287925"/>
            <a:ext cx="3895400" cy="292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61" descr="Dislocated and Subluxed thumb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562100" y="4283100"/>
            <a:ext cx="6019800" cy="25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1"/>
          <p:cNvSpPr txBox="1">
            <a:spLocks noGrp="1"/>
          </p:cNvSpPr>
          <p:nvPr>
            <p:ph type="body" idx="1"/>
          </p:nvPr>
        </p:nvSpPr>
        <p:spPr>
          <a:xfrm rot="10800000">
            <a:off x="9764149" y="6335117"/>
            <a:ext cx="778200" cy="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2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 Questions	</a:t>
            </a:r>
            <a:endParaRPr/>
          </a:p>
        </p:txBody>
      </p:sp>
      <p:sp>
        <p:nvSpPr>
          <p:cNvPr id="404" name="Google Shape;404;p62"/>
          <p:cNvSpPr txBox="1">
            <a:spLocks noGrp="1"/>
          </p:cNvSpPr>
          <p:nvPr>
            <p:ph type="body" idx="1"/>
          </p:nvPr>
        </p:nvSpPr>
        <p:spPr>
          <a:xfrm>
            <a:off x="228600" y="1219200"/>
            <a:ext cx="8153399" cy="548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09600" marR="0" lvl="0" indent="-609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runner, Jen puts a lot of daily stress on her knees, now her patellar tendon is irritated. That is called _____________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4180"/>
              <a:buFont typeface="Arial"/>
              <a:buAutoNum type="arabi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Sliding into home Mike scraped off the top layer of skin on his thigh and got pegged by the ball.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a. What forces were being applied?</a:t>
            </a:r>
            <a:endParaRPr/>
          </a:p>
          <a:p>
            <a:pPr marL="990600" marR="0" lvl="1" indent="-533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b. What injuries did these forces cause?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 When Jon ruptured (completely tore) his Achilles tendon, where did it most likely tear?</a:t>
            </a:r>
            <a:endParaRPr/>
          </a:p>
          <a:p>
            <a:pPr marL="609600" marR="0" lvl="0" indent="-6096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What would you recommend to someone who is constantly going to practice sore?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Stress Fractures (Fx)</a:t>
            </a:r>
            <a:endParaRPr/>
          </a:p>
        </p:txBody>
      </p:sp>
      <p:sp>
        <p:nvSpPr>
          <p:cNvPr id="410" name="Google Shape;410;p63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/>
              <a:t>There is 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specific cause but with a number of possible causes...such as: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Overload due to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muscle contraction,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altered stress distribution due to muscle fatigue, 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 in surface (shoes, surfaces, terrain)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rhythmic repetitive stress vibrations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Alternating events (not prepped for 2</a:t>
            </a:r>
            <a:r>
              <a:rPr lang="en-US" sz="28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event)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Coming back to participation too soon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Stress Fx cont.</a:t>
            </a:r>
            <a:endParaRPr/>
          </a:p>
        </p:txBody>
      </p:sp>
      <p:sp>
        <p:nvSpPr>
          <p:cNvPr id="416" name="Google Shape;416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Bones get weaker before they become stronger, so if not conditioned well before intense practice starts….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Diagnosis (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Dx) is difficult due to gradual onset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Symptoms (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Sx) – swelling, local tenderness, pain w/ activity only, may progress to pain w/ activity and rest.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Treatment (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Tx) – rest, ice, compression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9" descr="sports_pain_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0"/>
            <a:ext cx="8126222" cy="68653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/>
          <p:nvPr/>
        </p:nvSpPr>
        <p:spPr>
          <a:xfrm>
            <a:off x="3962400" y="5029200"/>
            <a:ext cx="1600200" cy="14478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Epiphyseal (Growth) Plates</a:t>
            </a:r>
            <a:endParaRPr/>
          </a:p>
        </p:txBody>
      </p:sp>
      <p:sp>
        <p:nvSpPr>
          <p:cNvPr id="422" name="Google Shape;422;p65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20574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age 16 or so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 GOOD!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probs.</a:t>
            </a:r>
            <a:endParaRPr/>
          </a:p>
        </p:txBody>
      </p:sp>
      <p:pic>
        <p:nvPicPr>
          <p:cNvPr id="423" name="Google Shape;423;p65" descr="pre61756_09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9800" y="1203325"/>
            <a:ext cx="6672351" cy="5642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  <a:endParaRPr/>
          </a:p>
        </p:txBody>
      </p:sp>
      <p:sp>
        <p:nvSpPr>
          <p:cNvPr id="429" name="Google Shape;429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3 reasons that cross country runners see the most stress fractures of any other type of athlete?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are we so concerned with younger athletes injuring themselves?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30" descr="sports_pain_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8600"/>
            <a:ext cx="9121140" cy="6348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 rotWithShape="1">
          <a:blip r:embed="rId3">
            <a:alphaModFix/>
          </a:blip>
          <a:srcRect l="3518" t="4445" r="5007" b="26665"/>
          <a:stretch/>
        </p:blipFill>
        <p:spPr>
          <a:xfrm>
            <a:off x="575403" y="90970"/>
            <a:ext cx="8266886" cy="661275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31"/>
          <p:cNvSpPr/>
          <p:nvPr/>
        </p:nvSpPr>
        <p:spPr>
          <a:xfrm>
            <a:off x="2895600" y="228600"/>
            <a:ext cx="3200400" cy="29718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0343" cy="684485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2"/>
          <p:cNvSpPr/>
          <p:nvPr/>
        </p:nvSpPr>
        <p:spPr>
          <a:xfrm>
            <a:off x="4876800" y="3048000"/>
            <a:ext cx="1600200" cy="14478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endParaRPr sz="4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19616" cy="684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/>
          <p:nvPr/>
        </p:nvSpPr>
        <p:spPr>
          <a:xfrm>
            <a:off x="1905000" y="2590800"/>
            <a:ext cx="1600200" cy="1447800"/>
          </a:xfrm>
          <a:prstGeom prst="ellipse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body" idx="1"/>
          </p:nvPr>
        </p:nvSpPr>
        <p:spPr>
          <a:xfrm>
            <a:off x="3962400" y="1600200"/>
            <a:ext cx="4724400" cy="4525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any injury, a force is placed on the body resulting in chang</a:t>
            </a:r>
            <a:r>
              <a:rPr lang="en-US"/>
              <a:t>e</a:t>
            </a: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function or structure.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85912"/>
            <a:ext cx="3962399" cy="527094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Mechanical Injury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Office PowerPoint</Application>
  <PresentationFormat>On-screen Show (4:3)</PresentationFormat>
  <Paragraphs>181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simple-light-2</vt:lpstr>
      <vt:lpstr>Default Design</vt:lpstr>
      <vt:lpstr>Mechanisms and Characteristics of Sports Trauma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Mechanical Injury</vt:lpstr>
      <vt:lpstr>Mechanical Forces</vt:lpstr>
      <vt:lpstr>Mechanical forces</vt:lpstr>
      <vt:lpstr>PowerPoint Presentation</vt:lpstr>
      <vt:lpstr>Muscle Types</vt:lpstr>
      <vt:lpstr>Muscle Types</vt:lpstr>
      <vt:lpstr>Muscle Type</vt:lpstr>
      <vt:lpstr>Functions of Skeletal Muscle</vt:lpstr>
      <vt:lpstr>Characteristics of Muscle Tissue</vt:lpstr>
      <vt:lpstr>Types of Muscle Contraction</vt:lpstr>
      <vt:lpstr>Strength of Muscle Contraction</vt:lpstr>
      <vt:lpstr>Cont.</vt:lpstr>
      <vt:lpstr>Points of Attachment</vt:lpstr>
      <vt:lpstr>How Muscles are Named</vt:lpstr>
      <vt:lpstr>How Muscles are Named Cont.</vt:lpstr>
      <vt:lpstr>Random Important Vocab</vt:lpstr>
      <vt:lpstr>Size</vt:lpstr>
      <vt:lpstr>Shape</vt:lpstr>
      <vt:lpstr>Categories Base on Action</vt:lpstr>
      <vt:lpstr>Example: for the movement of elbow flexion </vt:lpstr>
      <vt:lpstr>Muscle Strain (injury to muscle/tendon) Muscle Sprain (injury to ligament)</vt:lpstr>
      <vt:lpstr>Cramps and Spasms</vt:lpstr>
      <vt:lpstr>Muscle Soreness</vt:lpstr>
      <vt:lpstr>Chronic Muscle Injuries</vt:lpstr>
      <vt:lpstr>Tendons</vt:lpstr>
      <vt:lpstr>Ligaments </vt:lpstr>
      <vt:lpstr>Cartilage</vt:lpstr>
      <vt:lpstr>Injury Classifications</vt:lpstr>
      <vt:lpstr>Review Questions </vt:lpstr>
      <vt:lpstr>Stress Fractures (Fx)</vt:lpstr>
      <vt:lpstr>Stress Fx cont.</vt:lpstr>
      <vt:lpstr>Epiphyseal (Growth) Plates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and Characteristics of Sports Trauma</dc:title>
  <dc:creator>lausd_user</dc:creator>
  <cp:lastModifiedBy>lausd_user</cp:lastModifiedBy>
  <cp:revision>1</cp:revision>
  <dcterms:modified xsi:type="dcterms:W3CDTF">2018-10-23T15:56:58Z</dcterms:modified>
</cp:coreProperties>
</file>