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8979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2512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38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2172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8178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2086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7628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7469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81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9522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5781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273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2004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33390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1437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52807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81027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0435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3177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2041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558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1811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267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8239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391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897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1891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990906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597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7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layout with centered title and subtitle placeholder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, text on left, text on righ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clipArt" idx="2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clipArt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5745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PRIMARY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WHEN </a:t>
            </a:r>
            <a:r>
              <a:rPr lang="en-US" u="sng"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TO CALL 911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Font typeface="Comic Sans MS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Non Emergencies consist of all other injuries were life or limb is not threatened </a:t>
            </a:r>
          </a:p>
          <a:p>
            <a:pPr lvl="1">
              <a:spcBef>
                <a:spcPts val="0"/>
              </a:spcBef>
              <a:buFont typeface="Comic Sans MS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Abrasions, minor cuts, strains, sprains, minor concussions without loss of consciousness, and contusions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911 WHAT’S YOUR EMERGENCY?</a:t>
            </a:r>
          </a:p>
        </p:txBody>
      </p:sp>
      <p:pic>
        <p:nvPicPr>
          <p:cNvPr id="198" name="Shape 198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35808" y="1752600"/>
            <a:ext cx="70176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 EMS (911) FOR ANY LIFE THREATENING CONDITIONS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HANG UP UNTIL THE 911 OPERATOR HANGS UP!!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CALLING 911 PROVIDE EMS WITH: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OF CALLER &amp; PHONE #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LOCATION OF EMERGENCY (EXACTLY)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THE EMERGENCY IS YOU ARE CALLING ABOUT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DESCRIPTION OF THE </a:t>
            </a: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PERSON'S</a:t>
            </a: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 CONDITION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“WE HAVE AN ATHLETE…”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 AID TREATMENT INITIATED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“WE HAVE STARTED…”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5" name="Shape 205" descr="Rescue Ambulanc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228600"/>
            <a:ext cx="2849700" cy="144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 descr="razr_pho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0" y="211119"/>
            <a:ext cx="1524000" cy="14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US" sz="4000">
                <a:latin typeface="Comic Sans MS"/>
                <a:ea typeface="Comic Sans MS"/>
                <a:cs typeface="Comic Sans MS"/>
                <a:sym typeface="Comic Sans MS"/>
              </a:rPr>
              <a:t>ARING FOR</a:t>
            </a: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INDIVIDUAL:</a:t>
            </a:r>
            <a:b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UNCONSCIOUS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TAP SHOULDER AND SHOUT “ARE YOU OKAY?”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NO RESPONSE, CALL 911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USE STANDARD PRECAUTION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4.  IF VICTIM IS FACE DOWN…ROLL FACE UP, SUPPORTING HEAD, NECK AND BACK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5. OPEN AIRWAY (TILT HEAD AND LIFT CHIN)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6.  LOOK, LISTEN AND FEEL FOR BREATHING (FOR NO MORE THAN 10 SECONDS)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33400" marR="0" lvl="0" indent="-533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7.  IF NOT BREATHING GIVE 2 RESCUE BREATHS</a:t>
            </a:r>
          </a:p>
          <a:p>
            <a:pPr marL="533400" marR="0" lvl="0" indent="-5334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( IRRGEGULAR, GASPING OR SHALLOW BREATHS ARE NOT EFFECTIVE)</a:t>
            </a:r>
          </a:p>
          <a:p>
            <a:pPr marL="533400" marR="0" lvl="0" indent="-5334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8.  IF BREATHING, PLACE IN RECOVERY POSITION AND MONITOR ABC’S</a:t>
            </a:r>
          </a:p>
          <a:p>
            <a:pPr marL="533400" marR="0" lvl="0" indent="-5334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9.  IF BREATHS GO IN, QUICKLY SCAN FOR SEVERE BLEEDING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RESCUE BREATHING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TILT HEAD AND LIFT CHIN, THEN PINCH THE NOSE SHUT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 BREATH AND MAKE A COMPLETE SEAL OVER THE PERSON’S MOUTH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BLOW IN TO MAKE CHEST CLEARLY RISE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RESCUE BREATH SHOULD LAST 1 SECOND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BREATHS GO IN GO TO CPR/AED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BREATHS DO NOT GO TO UNCONSCIOUS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CHOKING</a:t>
            </a:r>
          </a:p>
        </p:txBody>
      </p:sp>
      <p:pic>
        <p:nvPicPr>
          <p:cNvPr id="222" name="Shape 222" descr="childrb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2347913"/>
            <a:ext cx="4038599" cy="302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UNCONSCIOUS CHOKING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TILT HEAD FURTHER BACK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2 MORE BREATHS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CHEST DOES NOT RISE…GIVE 30 CHEST COMPRESSIONS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FOR OBJECT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REMOVE ONLY IF SEEN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2 RESCUE BREATHS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BREATHS DO NOT GO IN REPEAT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BREATHS DO GO IN CHECK FOR SIGNS OF LIFE &amp; GIVE CARE AS NEEDED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CONSCIOUS CHOKING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4038599" cy="49831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 911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LEAN THE PERSON FORWARD &amp; GIVE 5 BACK BLOWS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5 QUICK, UPWARD ABDOMINAL THRUSTS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CONTINUE UNTIL: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 IS FORCED OUT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 CAN BREATH OR COUGH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 BECOMES UNCONSCIOUS</a:t>
            </a:r>
          </a:p>
        </p:txBody>
      </p:sp>
      <p:pic>
        <p:nvPicPr>
          <p:cNvPr id="237" name="Shape 237" descr="adult_choking190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157787" y="1600200"/>
            <a:ext cx="3017837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HEART ATTACK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SIGNS AND SYMPTOMS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CHEST DISCOMFORT, PRESSURE OR PAIN LASTING MORE THAN 3 TO 5 MINUTES	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DISCOMFORT, PAIN OR PRESSURE IN EITHER ARM, BACK OR STOMACH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DISCOMFORT PAIN OR PRESSURE THAT SPREADS TO THE SHOULDER, AREM, NECK OR JAW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DIZZINNESS, LIGHTHEADEDNESS, OR LOSS OF CONSCIOSNESS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TROUBLE BREATHING, NAUSEA, PALE OR ASHEN LOOKING SKIN, SWEATING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ATHLETES USUALLY DISPLAY </a:t>
            </a:r>
            <a:r>
              <a:rPr lang="en-US" sz="2200" b="1" i="0" u="sng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</a:t>
            </a:r>
            <a:r>
              <a:rPr lang="en-US" sz="2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SYMPTOMS PRIOR TO EVENT</a:t>
            </a: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CARE FOR A HEART ATTACK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RECOGNIZE THE SIGNS AND SYMPTOMS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 911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CONVINCE PERSON TO STOP ACTIVITY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GATHER ADDITIONAL INFORMATION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ASSIST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WITH MEDICATION IF PRESCRIBED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OFFER 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ASPIRIN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(2 chewable baby aspirin or up to one 5-grain (325 mg) adult aspirin)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they are NOT allergic and/or Not taking any blood thinners (i.e. Coumadin)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MONITOR ABC’S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PREPARE TO GIVE CPR AND USE AN AED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CARDIOPULMONARY RESUSCITATION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HELPS CIRCULATE BLOOD THAT CONTAINS OXYGEN TO VITAL ORGANS BY A COMBINATION OF CHEST COMPRESSIONS AND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RESCUE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BREATHS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CPR ALONE IS NOT ENOUGH TO HELP SOMEONE SURVIVE A CARDIAC ARREST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782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STANDARD </a:t>
            </a: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PRECAUTION</a:t>
            </a: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REDUCES YOUR RISK OF DISEASE TRANSMISSION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906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AVOID CONTACT WITH:</a:t>
            </a:r>
          </a:p>
          <a:p>
            <a:pPr marL="742950" marR="0" lvl="1" indent="-2984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BLOOD</a:t>
            </a:r>
          </a:p>
          <a:p>
            <a:pPr marL="742950" marR="0" lvl="1" indent="-2984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BODY FLUIDS</a:t>
            </a:r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PROTECTIVE EQUIPMENT</a:t>
            </a:r>
          </a:p>
          <a:p>
            <a:pPr marL="742950" marR="0" lvl="1" indent="-2984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DISPOSABLE GLOVES</a:t>
            </a:r>
          </a:p>
          <a:p>
            <a:pPr marL="742950" marR="0" lvl="1" indent="-2984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3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CPR BREATHING BARRIERS</a:t>
            </a:r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WASH YOUR HANDS IMMEDIATELY AFTER CARE</a:t>
            </a:r>
          </a:p>
        </p:txBody>
      </p:sp>
      <p:pic>
        <p:nvPicPr>
          <p:cNvPr id="138" name="Shape 138" descr="vinylglov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1300" y="1752600"/>
            <a:ext cx="1986300" cy="289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BEGINNING ADULT CPR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 911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FOR BREATHING (NO MORE THAN 10 SECONDS)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2 RESCUE BREATHS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THERE IS NO SIGN OF LIFE BEGIN CPR</a:t>
            </a:r>
          </a:p>
        </p:txBody>
      </p:sp>
      <p:pic>
        <p:nvPicPr>
          <p:cNvPr id="266" name="Shape 266" descr="197Chest_compressions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770063"/>
            <a:ext cx="4038599" cy="418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ADULT CPR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MUST BE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 a FIRM surface!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PLACE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BOTH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HANDS ON THE STERNUM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INTERLACE YOUR FINGERS UPWARD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KNEEL BESIDES THE PERSON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STRAIGHTEN YOUR ARMS AND LOCK YOUR ELBOWS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COMPRESSIONS BY PUSHING THE STERNUM DOWN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½ TO 2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INCHES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PUSH STRAIGHT DOWN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CYCLES OF 30 CHEST COMPRESSIONS AND 2 RESCUE BREATHS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STOPPING CPR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CAN STOP CPR IF: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SCENE BECOMES UNSAFE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PERSON SHOWS SIGNS OF LIFE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AED BECOMES AVAILABLE AND IS READY TO USE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ANOTHER TRAINED RESPONDER ARRIVES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ARE TO EXHAUSTED TO CONTINUE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Automated External Defibrillation</a:t>
            </a:r>
            <a:br>
              <a:rPr lang="en-US" sz="36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(AED)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Defibrillation is a process of delivering an electrical shock that disrupt the heart’s electrical activity long enough to allow the heart to spontaneously develop an effective rhythm on its own.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minute that defibrillation is delayed, the chances of survival are reduced by 10%.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Target goal of &lt;3 min. from time of collapse to the time of first shock is strongly recommended.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381000" y="-2286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AED Instructions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Turn on the AED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Wipe the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person's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bare chest dry (do not use alcohol)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Remove any jewelry and/or medication patches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Apply the pads to the person’s bare chest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Upper right and lower left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 the AED analyze the heart rhythm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Advise all responders to “Stand Clear”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AED Instructions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Deliver a shock by pushing the button if indicated and prompted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After shock: Give 5 cycles (about 2 minutes of CPR). Let AED reanalyze.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no shock is advised give 5 cycles (about 2 minutes) of CPR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AED Tips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use on children under age 8 or less than 55 pounds unless pediatric pads are available.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touch the person while AED is analyzing OR defibrillating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use AED in a moving vehicle.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use AED if victim has contact with water.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use cell phone within 6 feet of AED.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AED battery is charged and pads are present on a REGULAR basis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SHOCK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SHOCK: A DEPRESSED STATE OF VITAL BODY FUNCTIONS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PREDISPOSED FACTORS: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HEMORRHAGE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POOLING OF BLOOD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LOSS OF BLOOD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LOSS OF OTHER FLUID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INFECTION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POISONING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SHOCK</a:t>
            </a:r>
            <a:b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TO LOOK FOR</a:t>
            </a: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PALE OR ASHEN SKIN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COOL, CLAMMY, MOIST SKIN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RAPID BREATHING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SHALLOW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DEEP AND IRREGULAR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RAPID WEAK PULSE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NAUSEA OR VOMITING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EXCESSIVE THIRST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FATIGUE AND WEAKNESS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PUPILS 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DILATED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UNRESPONSIVE OR DISORIENTED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BODY TEMPERATURE DROPS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LOW BLOOD PRESSURE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POSSIBLE 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UNCONSCIOUSNESS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SHOCK</a:t>
            </a:r>
            <a:b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6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TO DO: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MAINTAIN BODY TEMPERATURE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ELEVATE LEGS (BUT NOT IN A HEAD, SPINE, HIP OR LEG INJURY)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ELIMINATE CAUSE OF SHOCK (I.E. BLEEDING)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 911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MONITOR ABC’S</a:t>
            </a:r>
          </a:p>
        </p:txBody>
      </p:sp>
      <p:pic>
        <p:nvPicPr>
          <p:cNvPr id="330" name="Shape 330" descr="Shockposition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209925"/>
            <a:ext cx="4038599" cy="1306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3 </a:t>
            </a:r>
            <a:r>
              <a:rPr lang="en-US" sz="32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FOLLOW IN AN EMERGENCY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</a:t>
            </a:r>
          </a:p>
          <a:p>
            <a:pPr marL="457200" marR="0" lvl="0" indent="-228600" algn="l" rtl="0">
              <a:spcBef>
                <a:spcPts val="560"/>
              </a:spcBef>
              <a:spcAft>
                <a:spcPts val="0"/>
              </a:spcAft>
              <a:buAutoNum type="arabicPeriod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 CALL</a:t>
            </a:r>
          </a:p>
          <a:p>
            <a:pPr marL="457200" marR="0" lvl="0" indent="-406400" algn="l" rtl="0">
              <a:spcBef>
                <a:spcPts val="560"/>
              </a:spcBef>
              <a:spcAft>
                <a:spcPts val="0"/>
              </a:spcAft>
              <a:buSzPct val="100000"/>
              <a:buFont typeface="Comic Sans MS"/>
              <a:buAutoNum type="arabicPeriod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CARE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THE SCENE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IT SAFE?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HAPPENED?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MANY PEOPLE ARE INVOLVED?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THERE IMMEDIATE DANGER INVOLVED?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ANYONE ELSE AVAILABLE TO HELP?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Shape 153" descr="CAUTION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447800"/>
            <a:ext cx="4038599" cy="403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OBTAINING CONSENT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STATE YOUR NAME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TELL THE PERSON YOU ARE TRAINED IN FIRST AID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ASK THE PERSON IF YOU CAN HELP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WHAT YOU THINK MAY BE WRONG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WHAT YOU PLAN TO 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OBTAINING CONSENT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A PERSON REFUSES CARE…AT LEAST CALL 911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A PERSON IS UNCONSCIOUS, CONFUSED OR 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SERIOUSLY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ILL…CONSENT IS IMPLIED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THE PERSON IS A MINOR GET CONSENT FROM THEIR PARENT/GUARDIAN…IF THEY ARE NOT PRESENT CONSENT IS IMPLIED AND NOTIFY THE PARENT/GUARDIAN AS SOON AS POSSIBLE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THE </a:t>
            </a:r>
            <a:r>
              <a:rPr lang="en-US" sz="4000">
                <a:latin typeface="Comic Sans MS"/>
                <a:ea typeface="Comic Sans MS"/>
                <a:cs typeface="Comic Sans MS"/>
                <a:sym typeface="Comic Sans MS"/>
              </a:rPr>
              <a:t>INDIVIDUAL</a:t>
            </a: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b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CONSCIOUS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ASK THEM: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YOUR NAME?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HAPPENED?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DO YOU FEEL PAIN?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YOU HAVE ANY ALLERGIES?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YOU HAVE ANY MEDICAL CONDITIONS?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YOU TAKING ANY MEDICATIONS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DID YOU EAT OR DRINK LAST?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4294967295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FOR BLEEDING, FLUID OR WOUNDS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OBSERVE SKIN COLOR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FEEL FOR SKIN TEMPERATURE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FOR MEDICAL ID BRACELETS OR NECKLACES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 FOR SIGNS OF PAIN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THE INDIVIDUAL: U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NCONSCIOUS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25400" rtl="0"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400" b="1">
                <a:latin typeface="Comic Sans MS"/>
                <a:ea typeface="Comic Sans MS"/>
                <a:cs typeface="Comic Sans MS"/>
                <a:sym typeface="Comic Sans MS"/>
              </a:rPr>
              <a:t>TAP SHOULDER AND SHOUT “ARE YOU OKAY?”...If there is NO response monitor their ABC’s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AIRWAY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THE AIRWAY OBSTRUCTED?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AIR ABLE TO GET FROM NOSE &amp; MOUTH TO THE LUNGS?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BREATHING: LOOK, LISTEN AND FEEL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THE VICTIM BREATHING ON THEIR OWN?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CIRCULATION: CHECK FOR A PULSE</a:t>
            </a:r>
          </a:p>
          <a:p>
            <a:pPr marR="0" lvl="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THERE A PULSE?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WHEN TO CALL 911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Font typeface="Comic Sans MS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Defined medical emergencies consist of:</a:t>
            </a:r>
          </a:p>
          <a:p>
            <a:pPr lvl="1">
              <a:spcBef>
                <a:spcPts val="0"/>
              </a:spcBef>
              <a:buFont typeface="Comic Sans MS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Breathing cessation, severe bleeding, no pulse, concussion with loss of consciousness, neck or spinal injury, fractures, dislocations, eye injuries, severe asthma attack, heat-related illness, or any injury causing signs of shock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1278</Words>
  <Application>Microsoft Office PowerPoint</Application>
  <PresentationFormat>On-screen Show (4:3)</PresentationFormat>
  <Paragraphs>222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Comic Sans MS</vt:lpstr>
      <vt:lpstr>Default Design</vt:lpstr>
      <vt:lpstr>Default Design</vt:lpstr>
      <vt:lpstr>PRIMARY SURVEY</vt:lpstr>
      <vt:lpstr>STANDARD PRECAUTION REDUCES YOUR RISK OF DISEASE TRANSMISSION</vt:lpstr>
      <vt:lpstr>3 STEPS TO FOLLOW IN AN EMERGENCY</vt:lpstr>
      <vt:lpstr>CHECK THE SCENE</vt:lpstr>
      <vt:lpstr>OBTAINING CONSENT</vt:lpstr>
      <vt:lpstr>OBTAINING CONSENT</vt:lpstr>
      <vt:lpstr>CHECK THE INDIVIDUAL: CONSCIOUS</vt:lpstr>
      <vt:lpstr>CHECK THE INDIVIDUAL: UNCONSCIOUS</vt:lpstr>
      <vt:lpstr>WHEN TO CALL 911</vt:lpstr>
      <vt:lpstr>WHEN NOT TO CALL 911</vt:lpstr>
      <vt:lpstr>911 WHAT’S YOUR EMERGENCY?</vt:lpstr>
      <vt:lpstr>PowerPoint Presentation</vt:lpstr>
      <vt:lpstr>CARING FOR THE INDIVIDUAL: UNCONSCIOUS</vt:lpstr>
      <vt:lpstr>RESCUE BREATHING</vt:lpstr>
      <vt:lpstr>UNCONSCIOUS CHOKING</vt:lpstr>
      <vt:lpstr>CONSCIOUS CHOKING</vt:lpstr>
      <vt:lpstr>HEART ATTACK</vt:lpstr>
      <vt:lpstr>CARE FOR A HEART ATTACK</vt:lpstr>
      <vt:lpstr>CARDIOPULMONARY RESUSCITATION</vt:lpstr>
      <vt:lpstr>BEGINNING ADULT CPR</vt:lpstr>
      <vt:lpstr>ADULT CPR</vt:lpstr>
      <vt:lpstr>STOPPING CPR</vt:lpstr>
      <vt:lpstr>Automated External Defibrillation (AED)</vt:lpstr>
      <vt:lpstr>AED Instructions</vt:lpstr>
      <vt:lpstr>AED Instructions</vt:lpstr>
      <vt:lpstr>AED Tips</vt:lpstr>
      <vt:lpstr>SHOCK</vt:lpstr>
      <vt:lpstr>SHOCK WHAT TO LOOK FOR:</vt:lpstr>
      <vt:lpstr>SHOCK WHAT TO DO: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SURVEY</dc:title>
  <dc:creator>lausd_user</dc:creator>
  <cp:lastModifiedBy>Windows User</cp:lastModifiedBy>
  <cp:revision>1</cp:revision>
  <dcterms:modified xsi:type="dcterms:W3CDTF">2017-08-30T20:56:42Z</dcterms:modified>
</cp:coreProperties>
</file>