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34223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71738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61589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46509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387098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95540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47436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271213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74802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92332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13540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0778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033257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d2d92baa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d2d92baa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24245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48744e52be_2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48744e52be_2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71601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49a4af1f2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49a4af1f2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6290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4408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5504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6397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43239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964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84498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3365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457200" y="1828800"/>
            <a:ext cx="8229600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Foot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Movement of the Phalanges</a:t>
            </a:r>
            <a:endParaRPr/>
          </a:p>
        </p:txBody>
      </p:sp>
      <p:sp>
        <p:nvSpPr>
          <p:cNvPr id="135" name="Google Shape;135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Flexion (Bent)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Extension (Straightened)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Abduction (Out)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Adduction (In)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Foot Motions</a:t>
            </a:r>
            <a:endParaRPr/>
          </a:p>
        </p:txBody>
      </p:sp>
      <p:sp>
        <p:nvSpPr>
          <p:cNvPr id="141" name="Google Shape;141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Pronation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Supination</a:t>
            </a:r>
            <a:endParaRPr/>
          </a:p>
        </p:txBody>
      </p:sp>
      <p:pic>
        <p:nvPicPr>
          <p:cNvPr id="142" name="Google Shape;142;p23" descr="Image result for pronat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16774" y="1899125"/>
            <a:ext cx="4673974" cy="325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Conditions of the Foot: Blisters</a:t>
            </a:r>
            <a:endParaRPr/>
          </a:p>
        </p:txBody>
      </p:sp>
      <p:sp>
        <p:nvSpPr>
          <p:cNvPr id="148" name="Google Shape;148;p24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40"/>
              <a:buFont typeface="Arial"/>
              <a:buChar char="•"/>
            </a:pPr>
            <a:r>
              <a:rPr lang="en-US" sz="272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Formed </a:t>
            </a: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 result of friction.   Skin layers separate and fluid accumulates between the layers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40"/>
              <a:buFont typeface="Arial"/>
              <a:buChar char="•"/>
            </a:pPr>
            <a:r>
              <a:rPr lang="en-US" sz="272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Predisposing Factors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60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Improperly fitted shoes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60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Abnormal foot functions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40"/>
              <a:buFont typeface="Arial"/>
              <a:buChar char="•"/>
            </a:pPr>
            <a:r>
              <a:rPr lang="en-US" sz="272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60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Clean area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60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Apply a topical antibiotic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60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 skin can be placed on the area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60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“donut” made from felt or foam rubber may be used to protect the area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60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Cover the blister</a:t>
            </a:r>
            <a:endParaRPr/>
          </a:p>
        </p:txBody>
      </p:sp>
      <p:pic>
        <p:nvPicPr>
          <p:cNvPr id="149" name="Google Shape;149;p24" descr="Image result for blister on foo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19225" y="2845175"/>
            <a:ext cx="2476500" cy="1647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Conditions of the Foot: Calluses</a:t>
            </a:r>
            <a:endParaRPr/>
          </a:p>
        </p:txBody>
      </p:sp>
      <p:sp>
        <p:nvSpPr>
          <p:cNvPr id="155" name="Google Shape;155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Found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the plantar aspect of the foot.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Predisposing Factor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Friction produced by shoes rubbing on bony prominences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Properly fitted shoes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Wear two pair of socks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 calluses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6" name="Google Shape;156;p25" descr="Image result for callus on foo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02800" y="3335350"/>
            <a:ext cx="2121550" cy="325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Conditions of the Foot: Ingrown Toenail</a:t>
            </a:r>
            <a:endParaRPr/>
          </a:p>
        </p:txBody>
      </p:sp>
      <p:sp>
        <p:nvSpPr>
          <p:cNvPr id="162" name="Google Shape;162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Nail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plate grows into the surrounding tissue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Predisposing Factor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 trauma to the toe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Improperly fitted shoes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Incorrect cutting of the nail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Soak the foot in warm water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a small amount of cotton under the nail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a physician</a:t>
            </a:r>
            <a:endParaRPr/>
          </a:p>
        </p:txBody>
      </p:sp>
      <p:pic>
        <p:nvPicPr>
          <p:cNvPr id="163" name="Google Shape;163;p26" descr="Image result for ingrown toenai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5450" y="2516225"/>
            <a:ext cx="2962275" cy="154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Conditions of the Foot: Plantar Wart</a:t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(Verruca Plantaris)</a:t>
            </a:r>
            <a:endParaRPr/>
          </a:p>
        </p:txBody>
      </p:sp>
      <p:sp>
        <p:nvSpPr>
          <p:cNvPr id="169" name="Google Shape;169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Found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the sole of the foot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Predisposing Factor</a:t>
            </a: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Walking barefoot where exposure to a wart-causing virus is common, such as a public shower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Signs and Symptoms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Point tenderness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Excessive thickening of the skin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Cluster of small black dots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Wear a protective donut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a physician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1" name="Google Shape;171;p27" descr="Image result for plantar war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27174" y="4978374"/>
            <a:ext cx="1768624" cy="1768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Conditions of the Foot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Athletes Foot (Tinea Pedis)</a:t>
            </a:r>
            <a:endParaRPr/>
          </a:p>
        </p:txBody>
      </p:sp>
      <p:sp>
        <p:nvSpPr>
          <p:cNvPr id="177" name="Google Shape;177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contagious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fungus infection found on the soles of the foot or in the webs of the toes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Predisposing Factor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Moist feet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Reuse of dirty socks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of locker rooms or public showers</a:t>
            </a:r>
            <a:endParaRPr/>
          </a:p>
        </p:txBody>
      </p:sp>
      <p:sp>
        <p:nvSpPr>
          <p:cNvPr id="178" name="Google Shape;178;p2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Signs and Symptoms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Extreme itching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Rash with small pimples or blisters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Swelling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Red, white or grey scaling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feet dry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Wear clean socks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a fungicide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p28" descr="Image result for athlete's foo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800" y="211325"/>
            <a:ext cx="2267175" cy="126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Conditions of the Foot: Bunion</a:t>
            </a:r>
            <a:endParaRPr/>
          </a:p>
        </p:txBody>
      </p:sp>
      <p:sp>
        <p:nvSpPr>
          <p:cNvPr id="185" name="Google Shape;185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40"/>
              <a:buFont typeface="Arial"/>
              <a:buChar char="•"/>
            </a:pPr>
            <a:r>
              <a:rPr lang="en-US" sz="217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Bunion</a:t>
            </a:r>
            <a:r>
              <a:rPr lang="en-US" sz="21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(Hallux Valgus) is a deformity of the great toe.  The metatarsophalangeal joint becomes enlarged and the great toe moves towards the 2</a:t>
            </a:r>
            <a:r>
              <a:rPr lang="en-US" sz="217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21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toe.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40"/>
              <a:buFont typeface="Arial"/>
              <a:buChar char="•"/>
            </a:pPr>
            <a:r>
              <a:rPr lang="en-US" sz="217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Bunionette</a:t>
            </a:r>
            <a:r>
              <a:rPr lang="en-US" sz="21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(Tailors Bunion) the 5</a:t>
            </a:r>
            <a:r>
              <a:rPr lang="en-US" sz="217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1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toe angles towards the 4</a:t>
            </a:r>
            <a:r>
              <a:rPr lang="en-US" sz="217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1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toe.</a:t>
            </a:r>
            <a:endParaRPr/>
          </a:p>
        </p:txBody>
      </p:sp>
      <p:sp>
        <p:nvSpPr>
          <p:cNvPr id="186" name="Google Shape;186;p2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40"/>
              <a:buFont typeface="Arial"/>
              <a:buChar char="•"/>
            </a:pPr>
            <a:r>
              <a:rPr lang="en-US" sz="217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Predisposing Factors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ts val="1821"/>
              <a:buFont typeface="Arial"/>
              <a:buChar char="–"/>
            </a:pPr>
            <a:r>
              <a:rPr lang="en-US" sz="1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Congenital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ts val="1821"/>
              <a:buFont typeface="Arial"/>
              <a:buChar char="–"/>
            </a:pPr>
            <a:r>
              <a:rPr lang="en-US" sz="1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Improperly fitted shoes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40"/>
              <a:buFont typeface="Arial"/>
              <a:buChar char="•"/>
            </a:pPr>
            <a:r>
              <a:rPr lang="en-US" sz="217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Signs and Symptoms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ts val="1821"/>
              <a:buFont typeface="Arial"/>
              <a:buChar char="–"/>
            </a:pPr>
            <a:r>
              <a:rPr lang="en-US" sz="1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 and tenderness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ts val="1821"/>
              <a:buFont typeface="Arial"/>
              <a:buChar char="–"/>
            </a:pPr>
            <a:r>
              <a:rPr lang="en-US" sz="1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Swelling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ts val="1821"/>
              <a:buFont typeface="Arial"/>
              <a:buChar char="–"/>
            </a:pPr>
            <a:r>
              <a:rPr lang="en-US" sz="1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Enlargement of the joint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40"/>
              <a:buFont typeface="Arial"/>
              <a:buChar char="•"/>
            </a:pPr>
            <a:r>
              <a:rPr lang="en-US" sz="217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ts val="1821"/>
              <a:buFont typeface="Arial"/>
              <a:buChar char="–"/>
            </a:pPr>
            <a:r>
              <a:rPr lang="en-US" sz="1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Properly fitted shoes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ts val="1821"/>
              <a:buFont typeface="Arial"/>
              <a:buChar char="–"/>
            </a:pPr>
            <a:r>
              <a:rPr lang="en-US" sz="1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Pad the medial side of the joint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ts val="1821"/>
              <a:buFont typeface="Arial"/>
              <a:buChar char="–"/>
            </a:pPr>
            <a:r>
              <a:rPr lang="en-US" sz="1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Tape (wedge the toes)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ts val="1821"/>
              <a:buFont typeface="Arial"/>
              <a:buChar char="–"/>
            </a:pPr>
            <a:r>
              <a:rPr lang="en-US" sz="1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Warm bath or ice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ts val="1821"/>
              <a:buFont typeface="Arial"/>
              <a:buChar char="–"/>
            </a:pPr>
            <a:r>
              <a:rPr lang="en-US" sz="1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Exercise to strengthen the extensors and flexor muscles</a:t>
            </a:r>
            <a:endParaRPr/>
          </a:p>
        </p:txBody>
      </p:sp>
      <p:pic>
        <p:nvPicPr>
          <p:cNvPr id="187" name="Google Shape;187;p29" descr="Image result for bun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67173" y="4539125"/>
            <a:ext cx="2704776" cy="210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Conditions of the Foot: Heel Bruise</a:t>
            </a:r>
            <a:endParaRPr/>
          </a:p>
        </p:txBody>
      </p:sp>
      <p:sp>
        <p:nvSpPr>
          <p:cNvPr id="193" name="Google Shape;193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Contusion to the heel, usually on the plantar surface</a:t>
            </a:r>
            <a:endParaRPr/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</a:t>
            </a: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Sudden stop and go response</a:t>
            </a: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Moving suddenly form the horizontal to the vertical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Wrinkle or small rock in your shoe</a:t>
            </a:r>
            <a:endParaRPr/>
          </a:p>
          <a:p>
            <a:pPr marL="17780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30"/>
          <p:cNvSpPr txBox="1">
            <a:spLocks noGrp="1"/>
          </p:cNvSpPr>
          <p:nvPr>
            <p:ph type="body" idx="2"/>
          </p:nvPr>
        </p:nvSpPr>
        <p:spPr>
          <a:xfrm>
            <a:off x="4648200" y="15240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Signs and symptoms</a:t>
            </a: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Severe pain</a:t>
            </a: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Disability in weight bearing</a:t>
            </a: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Swelling</a:t>
            </a:r>
            <a:endParaRPr/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</a:t>
            </a: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Ice massage</a:t>
            </a: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Heel cup or a donut pad</a:t>
            </a:r>
            <a:endParaRPr/>
          </a:p>
          <a:p>
            <a:pPr marL="342900" marR="0" lvl="0" indent="12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Conditions of the Foot:</a:t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Plantar Fasciitis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partial or complete tear of the bottom of the foot</a:t>
            </a:r>
            <a:endParaRPr/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</a:t>
            </a: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Sudden excessive loading</a:t>
            </a: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Chronic excessive pronation</a:t>
            </a: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Weak ankles</a:t>
            </a: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Poor arch supports</a:t>
            </a: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Poor fitting shoes</a:t>
            </a: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Signs and symptoms</a:t>
            </a: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 under heel bone</a:t>
            </a: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Tenderness</a:t>
            </a: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Swelling near heel</a:t>
            </a:r>
            <a:endParaRPr/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</a:t>
            </a: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R.I.C.E</a:t>
            </a: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Tape </a:t>
            </a:r>
            <a:endParaRPr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Orthotics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Anatomy: Bones</a:t>
            </a:r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89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Tarsals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bones which make up the back portion of the foot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–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Talus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–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Calcaneus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–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Cuboid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–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Navicular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–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 Cuneiform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80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Metatarsals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–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metatarsals articulate proximally with the tarsals and distally with the  phalanges</a:t>
            </a:r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80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Phalanges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–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 phalanges; each toes has 3 phalanges and the great toe has 2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80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Sesamoid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–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2 sesamoid bones under the first metatarsophanlangeal joint.  They are designed to reduce pain on weight bearing and act as a pully system for the tendons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59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Conditions of the Foot: Sprained Toe (Turf Toe)</a:t>
            </a:r>
            <a:endParaRPr/>
          </a:p>
        </p:txBody>
      </p:sp>
      <p:sp>
        <p:nvSpPr>
          <p:cNvPr id="207" name="Google Shape;207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1651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 sprain of the 1st MTP (Sprain of the big toe)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Mechanism</a:t>
            </a:r>
            <a:r>
              <a:rPr lang="en-US" sz="2400"/>
              <a:t> </a:t>
            </a:r>
            <a:endParaRPr sz="2400"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 sz="2200"/>
              <a:t>Hyperextension of the MTP joint</a:t>
            </a:r>
            <a:endParaRPr sz="2200"/>
          </a:p>
          <a:p>
            <a:pPr marL="742950" marR="0" lvl="1" indent="-120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/>
              <a:t>Gradually gets worse with repetitive force </a:t>
            </a:r>
            <a:endParaRPr sz="240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Predisposing Factors</a:t>
            </a:r>
            <a:endParaRPr/>
          </a:p>
          <a:p>
            <a:pPr marL="742950" lvl="1" indent="-120650" algn="l" rtl="0">
              <a:spcBef>
                <a:spcPts val="48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Improper shoes</a:t>
            </a:r>
            <a:endParaRPr sz="2200"/>
          </a:p>
          <a:p>
            <a:pPr marL="742950" lvl="1" indent="-120650" algn="l" rtl="0">
              <a:spcBef>
                <a:spcPts val="48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Artificial grass</a:t>
            </a:r>
            <a:endParaRPr sz="2200"/>
          </a:p>
        </p:txBody>
      </p:sp>
      <p:sp>
        <p:nvSpPr>
          <p:cNvPr id="208" name="Google Shape;208;p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1651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Signs and symptoms</a:t>
            </a:r>
            <a:endParaRPr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Pain </a:t>
            </a:r>
            <a:endParaRPr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Swelling</a:t>
            </a:r>
            <a:endParaRPr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Limited movement</a:t>
            </a:r>
            <a:endParaRPr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May hear or feel a POP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Treatment</a:t>
            </a:r>
            <a:endParaRPr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Ice</a:t>
            </a:r>
            <a:endParaRPr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Tape </a:t>
            </a:r>
            <a:endParaRPr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Rest</a:t>
            </a:r>
            <a:endParaRPr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Alter shoe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Conditions of the Foot: Fracture</a:t>
            </a:r>
            <a:endParaRPr/>
          </a:p>
        </p:txBody>
      </p:sp>
      <p:sp>
        <p:nvSpPr>
          <p:cNvPr id="214" name="Google Shape;214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1651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Bone in the foot is broken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Mechanism</a:t>
            </a:r>
            <a:r>
              <a:rPr lang="en-US" sz="2400"/>
              <a:t> </a:t>
            </a:r>
            <a:endParaRPr sz="2400"/>
          </a:p>
          <a:p>
            <a: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200"/>
              <a:t>Trauma to the foot</a:t>
            </a:r>
            <a:endParaRPr sz="2200"/>
          </a:p>
          <a:p>
            <a:pPr marL="1143000" marR="0" lvl="2" indent="-114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“Stubbing toe”</a:t>
            </a:r>
            <a:endParaRPr sz="2200"/>
          </a:p>
          <a:p>
            <a:pPr marL="1143000" marR="0" lvl="2" indent="-114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Dropping object on foot</a:t>
            </a:r>
            <a:endParaRPr sz="2200"/>
          </a:p>
          <a:p>
            <a:pPr marL="1143000" marR="0" lvl="2" indent="-114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High impact (car accident)</a:t>
            </a:r>
            <a:endParaRPr sz="2200"/>
          </a:p>
        </p:txBody>
      </p:sp>
      <p:sp>
        <p:nvSpPr>
          <p:cNvPr id="215" name="Google Shape;215;p3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1651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Signs and symptoms</a:t>
            </a:r>
            <a:endParaRPr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Pain </a:t>
            </a:r>
            <a:endParaRPr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Swelling</a:t>
            </a:r>
            <a:endParaRPr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May hear or feel a POP</a:t>
            </a:r>
            <a:endParaRPr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Limited/No ability to bear weight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Treatment</a:t>
            </a:r>
            <a:endParaRPr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R.I.C.E</a:t>
            </a:r>
            <a:endParaRPr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See Physician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Google Shape;220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5" descr="Image result for tarsal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09949" y="1505990"/>
            <a:ext cx="5124100" cy="384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6" descr="Image result for metatarsal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65575" y="342187"/>
            <a:ext cx="4012850" cy="617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7" descr="Image result for sesamoi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8575" y="871627"/>
            <a:ext cx="4866849" cy="526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Anatomy: Arches</a:t>
            </a:r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Medial Longitudinal Arch (Inner Arch)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Originates on the medial side of the calcaneus and extends to the first metatarsal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Lateral Longitudinal Arch (Outer Arch)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Originates on the lateral side of the calcaneus and extends to the 4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5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metatarsals</a:t>
            </a:r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Transverse Arch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Formed by the cuboid and cuneiform bones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Anterior Metatarsal Arch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Formed by the distal heads of the metatarsals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9" descr="Image result for arches of the foo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" y="932812"/>
            <a:ext cx="8763000" cy="49923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Anatomy: Ligaments</a:t>
            </a:r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Calcaneonavicular (Spring)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Maintains the medial longitudinal arch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Plantar Fascia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Tight band of tissue running from the calcaneus to the metatarsals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1" descr="Image result for plantar fasc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75124" y="196974"/>
            <a:ext cx="4193750" cy="6464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791</Words>
  <Application>Microsoft Office PowerPoint</Application>
  <PresentationFormat>On-screen Show (4:3)</PresentationFormat>
  <Paragraphs>171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The Foot</vt:lpstr>
      <vt:lpstr>Anatomy: Bones</vt:lpstr>
      <vt:lpstr>PowerPoint Presentation</vt:lpstr>
      <vt:lpstr>PowerPoint Presentation</vt:lpstr>
      <vt:lpstr>PowerPoint Presentation</vt:lpstr>
      <vt:lpstr>Anatomy: Arches</vt:lpstr>
      <vt:lpstr>PowerPoint Presentation</vt:lpstr>
      <vt:lpstr>Anatomy: Ligaments</vt:lpstr>
      <vt:lpstr>PowerPoint Presentation</vt:lpstr>
      <vt:lpstr>Movement of the Phalanges</vt:lpstr>
      <vt:lpstr>Foot Motions</vt:lpstr>
      <vt:lpstr>Conditions of the Foot: Blisters</vt:lpstr>
      <vt:lpstr>Conditions of the Foot: Calluses</vt:lpstr>
      <vt:lpstr>Conditions of the Foot: Ingrown Toenail</vt:lpstr>
      <vt:lpstr>Conditions of the Foot: Plantar Wart (Verruca Plantaris)</vt:lpstr>
      <vt:lpstr>  Conditions of the Foot            Athletes Foot (Tinea Pedis)</vt:lpstr>
      <vt:lpstr>Conditions of the Foot: Bunion</vt:lpstr>
      <vt:lpstr>Conditions of the Foot: Heel Bruise</vt:lpstr>
      <vt:lpstr>Conditions of the Foot:  Plantar Fasciitis</vt:lpstr>
      <vt:lpstr>Conditions of the Foot: Sprained Toe (Turf Toe)</vt:lpstr>
      <vt:lpstr>Conditions of the Foot: Fracture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Foot</dc:title>
  <dc:creator>lausd_user</dc:creator>
  <cp:lastModifiedBy>lausd_user</cp:lastModifiedBy>
  <cp:revision>1</cp:revision>
  <dcterms:modified xsi:type="dcterms:W3CDTF">2018-12-04T20:14:23Z</dcterms:modified>
</cp:coreProperties>
</file>