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  <p:sldMasterId id="2147483660" r:id="rId2"/>
  </p:sldMasterIdLst>
  <p:notesMasterIdLst>
    <p:notesMasterId r:id="rId20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embeddedFontLst>
    <p:embeddedFont>
      <p:font typeface="Tahoma" panose="020B0604030504040204" pitchFamily="34" charset="0"/>
      <p:regular r:id="rId21"/>
      <p:bold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149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font" Target="fonts/font1.fntdata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font" Target="fonts/font2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6888470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9" name="Google Shape;9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</p:spTree>
    <p:extLst>
      <p:ext uri="{BB962C8B-B14F-4D97-AF65-F5344CB8AC3E}">
        <p14:creationId xmlns:p14="http://schemas.microsoft.com/office/powerpoint/2010/main" val="38820284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4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</a:t>
            </a:fld>
            <a:endParaRPr/>
          </a:p>
        </p:txBody>
      </p:sp>
      <p:sp>
        <p:nvSpPr>
          <p:cNvPr id="159" name="Google Shape;159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60" name="Google Shape;160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</p:spTree>
    <p:extLst>
      <p:ext uri="{BB962C8B-B14F-4D97-AF65-F5344CB8AC3E}">
        <p14:creationId xmlns:p14="http://schemas.microsoft.com/office/powerpoint/2010/main" val="36494738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5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11</a:t>
            </a:fld>
            <a:endParaRPr/>
          </a:p>
        </p:txBody>
      </p:sp>
      <p:sp>
        <p:nvSpPr>
          <p:cNvPr id="167" name="Google Shape;167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68" name="Google Shape;168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</p:spTree>
    <p:extLst>
      <p:ext uri="{BB962C8B-B14F-4D97-AF65-F5344CB8AC3E}">
        <p14:creationId xmlns:p14="http://schemas.microsoft.com/office/powerpoint/2010/main" val="7201799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6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12</a:t>
            </a:fld>
            <a:endParaRPr/>
          </a:p>
        </p:txBody>
      </p:sp>
      <p:sp>
        <p:nvSpPr>
          <p:cNvPr id="174" name="Google Shape;174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75" name="Google Shape;175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</p:spTree>
    <p:extLst>
      <p:ext uri="{BB962C8B-B14F-4D97-AF65-F5344CB8AC3E}">
        <p14:creationId xmlns:p14="http://schemas.microsoft.com/office/powerpoint/2010/main" val="5511992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870308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8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14</a:t>
            </a:fld>
            <a:endParaRPr/>
          </a:p>
        </p:txBody>
      </p:sp>
      <p:sp>
        <p:nvSpPr>
          <p:cNvPr id="188" name="Google Shape;188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89" name="Google Shape;189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</p:spTree>
    <p:extLst>
      <p:ext uri="{BB962C8B-B14F-4D97-AF65-F5344CB8AC3E}">
        <p14:creationId xmlns:p14="http://schemas.microsoft.com/office/powerpoint/2010/main" val="19818745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20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15</a:t>
            </a:fld>
            <a:endParaRPr/>
          </a:p>
        </p:txBody>
      </p:sp>
      <p:sp>
        <p:nvSpPr>
          <p:cNvPr id="195" name="Google Shape;195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96" name="Google Shape;196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</p:spTree>
    <p:extLst>
      <p:ext uri="{BB962C8B-B14F-4D97-AF65-F5344CB8AC3E}">
        <p14:creationId xmlns:p14="http://schemas.microsoft.com/office/powerpoint/2010/main" val="41210461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309f265166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Google Shape;202;g309f265166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g309f265166_0_12:notes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16</a:t>
            </a:fld>
            <a:endParaRPr sz="1400"/>
          </a:p>
        </p:txBody>
      </p:sp>
    </p:spTree>
    <p:extLst>
      <p:ext uri="{BB962C8B-B14F-4D97-AF65-F5344CB8AC3E}">
        <p14:creationId xmlns:p14="http://schemas.microsoft.com/office/powerpoint/2010/main" val="1522716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9" name="Google Shape;209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795855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6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fld>
            <a:endParaRPr/>
          </a:p>
        </p:txBody>
      </p:sp>
      <p:sp>
        <p:nvSpPr>
          <p:cNvPr id="105" name="Google Shape;10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6" name="Google Shape;10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</p:spTree>
    <p:extLst>
      <p:ext uri="{BB962C8B-B14F-4D97-AF65-F5344CB8AC3E}">
        <p14:creationId xmlns:p14="http://schemas.microsoft.com/office/powerpoint/2010/main" val="23745036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9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</a:t>
            </a:fld>
            <a:endParaRPr/>
          </a:p>
        </p:txBody>
      </p:sp>
      <p:sp>
        <p:nvSpPr>
          <p:cNvPr id="112" name="Google Shape;112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3" name="Google Shape;113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</p:spTree>
    <p:extLst>
      <p:ext uri="{BB962C8B-B14F-4D97-AF65-F5344CB8AC3E}">
        <p14:creationId xmlns:p14="http://schemas.microsoft.com/office/powerpoint/2010/main" val="30659948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7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</a:t>
            </a:fld>
            <a:endParaRPr/>
          </a:p>
        </p:txBody>
      </p:sp>
      <p:sp>
        <p:nvSpPr>
          <p:cNvPr id="119" name="Google Shape;119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0" name="Google Shape;120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</p:spTree>
    <p:extLst>
      <p:ext uri="{BB962C8B-B14F-4D97-AF65-F5344CB8AC3E}">
        <p14:creationId xmlns:p14="http://schemas.microsoft.com/office/powerpoint/2010/main" val="14623731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330069e3ae_1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330069e3ae_1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g330069e3ae_1_5:notes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5</a:t>
            </a:fld>
            <a:endParaRPr sz="1400"/>
          </a:p>
        </p:txBody>
      </p:sp>
    </p:spTree>
    <p:extLst>
      <p:ext uri="{BB962C8B-B14F-4D97-AF65-F5344CB8AC3E}">
        <p14:creationId xmlns:p14="http://schemas.microsoft.com/office/powerpoint/2010/main" val="3932176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0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</a:t>
            </a:fld>
            <a:endParaRPr/>
          </a:p>
        </p:txBody>
      </p:sp>
      <p:sp>
        <p:nvSpPr>
          <p:cNvPr id="133" name="Google Shape;133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4" name="Google Shape;134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</p:spTree>
    <p:extLst>
      <p:ext uri="{BB962C8B-B14F-4D97-AF65-F5344CB8AC3E}">
        <p14:creationId xmlns:p14="http://schemas.microsoft.com/office/powerpoint/2010/main" val="17572708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1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</a:t>
            </a:fld>
            <a:endParaRPr/>
          </a:p>
        </p:txBody>
      </p:sp>
      <p:sp>
        <p:nvSpPr>
          <p:cNvPr id="140" name="Google Shape;140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41" name="Google Shape;141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</p:spTree>
    <p:extLst>
      <p:ext uri="{BB962C8B-B14F-4D97-AF65-F5344CB8AC3E}">
        <p14:creationId xmlns:p14="http://schemas.microsoft.com/office/powerpoint/2010/main" val="6113715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802237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81183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ctr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560"/>
              <a:buFont typeface="Noto Sans Symbols"/>
              <a:buNone/>
              <a:defRPr sz="32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Tahoma"/>
              <a:buChar char="–"/>
              <a:defRPr sz="2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ahoma"/>
              <a:buChar char="–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1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5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21" name="Google Shape;21;p2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22" name="Google Shape;22;p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23" name="Google Shape;23;p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sz="1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sz="1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sz="1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sz="1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sz="1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sz="1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sz="1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sz="1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sz="1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85" name="Google Shape;85;p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9116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560"/>
              <a:buFont typeface="Noto Sans Symbols"/>
              <a:buChar char="■"/>
              <a:defRPr sz="32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Tahoma"/>
              <a:buChar char="–"/>
              <a:defRPr sz="2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ahoma"/>
              <a:buChar char="–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86" name="Google Shape;86;p12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9116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560"/>
              <a:buFont typeface="Noto Sans Symbols"/>
              <a:buChar char="■"/>
              <a:defRPr sz="32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Tahoma"/>
              <a:buChar char="–"/>
              <a:defRPr sz="2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ahoma"/>
              <a:buChar char="–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87" name="Google Shape;87;p12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88" name="Google Shape;88;p1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89" name="Google Shape;89;p1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sz="1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sz="1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sz="1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sz="1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sz="1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sz="1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sz="1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sz="1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sz="1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3"/>
          <p:cNvSpPr txBox="1"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60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92" name="Google Shape;92;p13"/>
          <p:cNvSpPr txBox="1"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920"/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ahoma"/>
              <a:buNone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SzPts val="1800"/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Tahoma"/>
              <a:buNone/>
              <a:defRPr sz="16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SzPts val="1600"/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93" name="Google Shape;93;p13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94" name="Google Shape;94;p13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95" name="Google Shape;95;p1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sz="1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sz="1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sz="1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sz="1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sz="1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sz="1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sz="1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sz="1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sz="1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35" name="Google Shape;35;p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9116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560"/>
              <a:buFont typeface="Noto Sans Symbols"/>
              <a:buChar char="■"/>
              <a:defRPr sz="32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Tahoma"/>
              <a:buChar char="–"/>
              <a:defRPr sz="2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ahoma"/>
              <a:buChar char="–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36" name="Google Shape;36;p4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37" name="Google Shape;37;p4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38" name="Google Shape;38;p4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sz="1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sz="1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sz="1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sz="1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sz="1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sz="1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sz="1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sz="1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sz="1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5"/>
          <p:cNvSpPr txBox="1">
            <a:spLocks noGrp="1"/>
          </p:cNvSpPr>
          <p:nvPr>
            <p:ph type="title"/>
          </p:nvPr>
        </p:nvSpPr>
        <p:spPr>
          <a:xfrm rot="5400000">
            <a:off x="4747419" y="2156619"/>
            <a:ext cx="5821362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body" idx="1"/>
          </p:nvPr>
        </p:nvSpPr>
        <p:spPr>
          <a:xfrm rot="5400000">
            <a:off x="556419" y="175419"/>
            <a:ext cx="5821362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9116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560"/>
              <a:buFont typeface="Noto Sans Symbols"/>
              <a:buChar char="■"/>
              <a:defRPr sz="32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Tahoma"/>
              <a:buChar char="–"/>
              <a:defRPr sz="2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ahoma"/>
              <a:buChar char="–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43" name="Google Shape;43;p5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44" name="Google Shape;44;p5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sz="1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sz="1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sz="1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sz="1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sz="1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sz="1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sz="1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sz="1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sz="1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body" idx="1"/>
          </p:nvPr>
        </p:nvSpPr>
        <p:spPr>
          <a:xfrm rot="5400000">
            <a:off x="2324100" y="-266700"/>
            <a:ext cx="4495800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9116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560"/>
              <a:buFont typeface="Noto Sans Symbols"/>
              <a:buChar char="■"/>
              <a:defRPr sz="32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Tahoma"/>
              <a:buChar char="–"/>
              <a:defRPr sz="2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ahoma"/>
              <a:buChar char="–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50" name="Google Shape;50;p6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sz="1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sz="1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sz="1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sz="1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sz="1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sz="1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sz="1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sz="1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sz="1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7"/>
          <p:cNvSpPr txBox="1"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53" name="Google Shape;53;p7"/>
          <p:cNvSpPr>
            <a:spLocks noGrp="1"/>
          </p:cNvSpPr>
          <p:nvPr>
            <p:ph type="pic" idx="2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560"/>
              <a:buFont typeface="Noto Sans Symbols"/>
              <a:buNone/>
              <a:defRPr sz="32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Tahoma"/>
              <a:buNone/>
              <a:defRPr sz="2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ahoma"/>
              <a:buNone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body" idx="1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914400" marR="0" lvl="1" indent="-228600" algn="l" rtl="0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371600" marR="0" lvl="2" indent="-228600" algn="l" rtl="0">
              <a:spcBef>
                <a:spcPts val="240"/>
              </a:spcBef>
              <a:spcAft>
                <a:spcPts val="0"/>
              </a:spcAft>
              <a:buClr>
                <a:schemeClr val="hlink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828800" marR="0" lvl="3" indent="-228600" algn="l" rtl="0"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Tahoma"/>
              <a:buNone/>
              <a:defRPr sz="1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286000" marR="0" lvl="4" indent="-228600" algn="l" rtl="0">
              <a:spcBef>
                <a:spcPts val="200"/>
              </a:spcBef>
              <a:spcAft>
                <a:spcPts val="0"/>
              </a:spcAft>
              <a:buClr>
                <a:schemeClr val="hlink"/>
              </a:buClr>
              <a:buSzPts val="1000"/>
              <a:buFont typeface="Noto Sans Symbols"/>
              <a:buNone/>
              <a:defRPr sz="1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55" name="Google Shape;55;p7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56" name="Google Shape;56;p7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57" name="Google Shape;57;p7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sz="1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sz="1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sz="1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sz="1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sz="1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sz="1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sz="1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sz="1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sz="1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8"/>
          <p:cNvSpPr txBox="1"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body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9116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560"/>
              <a:buFont typeface="Noto Sans Symbols"/>
              <a:buChar char="■"/>
              <a:defRPr sz="32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Tahoma"/>
              <a:buChar char="–"/>
              <a:defRPr sz="2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ahoma"/>
              <a:buChar char="–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61" name="Google Shape;61;p8"/>
          <p:cNvSpPr txBox="1">
            <a:spLocks noGrp="1"/>
          </p:cNvSpPr>
          <p:nvPr>
            <p:ph type="body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914400" marR="0" lvl="1" indent="-228600" algn="l" rtl="0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ahoma"/>
              <a:buNone/>
              <a:defRPr sz="1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371600" marR="0" lvl="2" indent="-228600" algn="l" rtl="0">
              <a:spcBef>
                <a:spcPts val="240"/>
              </a:spcBef>
              <a:spcAft>
                <a:spcPts val="0"/>
              </a:spcAft>
              <a:buClr>
                <a:schemeClr val="hlink"/>
              </a:buClr>
              <a:buSzPts val="1200"/>
              <a:buFont typeface="Noto Sans Symbols"/>
              <a:buNone/>
              <a:defRPr sz="12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828800" marR="0" lvl="3" indent="-228600" algn="l" rtl="0"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Tahoma"/>
              <a:buNone/>
              <a:defRPr sz="1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286000" marR="0" lvl="4" indent="-228600" algn="l" rtl="0">
              <a:spcBef>
                <a:spcPts val="200"/>
              </a:spcBef>
              <a:spcAft>
                <a:spcPts val="0"/>
              </a:spcAft>
              <a:buClr>
                <a:schemeClr val="hlink"/>
              </a:buClr>
              <a:buSzPts val="1000"/>
              <a:buFont typeface="Noto Sans Symbols"/>
              <a:buNone/>
              <a:defRPr sz="1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62" name="Google Shape;62;p8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63" name="Google Shape;63;p8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64" name="Google Shape;64;p8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sz="1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sz="1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sz="1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sz="1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sz="1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sz="1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sz="1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sz="1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sz="1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9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68" name="Google Shape;68;p9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sz="1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sz="1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sz="1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sz="1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sz="1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sz="1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sz="1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sz="1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sz="1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73" name="Google Shape;73;p10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sz="1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sz="1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sz="1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sz="1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sz="1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sz="1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sz="1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sz="1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sz="1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1"/>
          <p:cNvSpPr txBox="1"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920"/>
              <a:buFont typeface="Noto Sans Symbols"/>
              <a:buNone/>
              <a:defRPr sz="2400" b="1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ahoma"/>
              <a:buNone/>
              <a:defRPr sz="2000" b="1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SzPts val="1800"/>
              <a:buFont typeface="Noto Sans Symbols"/>
              <a:buNone/>
              <a:defRPr sz="1800" b="1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Tahoma"/>
              <a:buNone/>
              <a:defRPr sz="1600" b="1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body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9116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560"/>
              <a:buFont typeface="Noto Sans Symbols"/>
              <a:buChar char="■"/>
              <a:defRPr sz="32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Tahoma"/>
              <a:buChar char="–"/>
              <a:defRPr sz="2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ahoma"/>
              <a:buChar char="–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78" name="Google Shape;78;p11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920"/>
              <a:buFont typeface="Noto Sans Symbols"/>
              <a:buNone/>
              <a:defRPr sz="2400" b="1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ahoma"/>
              <a:buNone/>
              <a:defRPr sz="2000" b="1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SzPts val="1800"/>
              <a:buFont typeface="Noto Sans Symbols"/>
              <a:buNone/>
              <a:defRPr sz="1800" b="1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Tahoma"/>
              <a:buNone/>
              <a:defRPr sz="1600" b="1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SzPts val="1600"/>
              <a:buFont typeface="Noto Sans Symbols"/>
              <a:buNone/>
              <a:defRPr sz="1600" b="1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9116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560"/>
              <a:buFont typeface="Noto Sans Symbols"/>
              <a:buChar char="■"/>
              <a:defRPr sz="32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Tahoma"/>
              <a:buChar char="–"/>
              <a:defRPr sz="2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ahoma"/>
              <a:buChar char="–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80" name="Google Shape;80;p11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81" name="Google Shape;81;p1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82" name="Google Shape;82;p11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sz="1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sz="1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sz="1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sz="1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sz="1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sz="1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sz="1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sz="1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sz="1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1"/>
          <p:cNvGrpSpPr/>
          <p:nvPr/>
        </p:nvGrpSpPr>
        <p:grpSpPr>
          <a:xfrm>
            <a:off x="0" y="0"/>
            <a:ext cx="8458200" cy="5943600"/>
            <a:chOff x="0" y="0"/>
            <a:chExt cx="8458200" cy="5943600"/>
          </a:xfrm>
        </p:grpSpPr>
        <p:sp>
          <p:nvSpPr>
            <p:cNvPr id="11" name="Google Shape;11;p1"/>
            <p:cNvSpPr/>
            <p:nvPr/>
          </p:nvSpPr>
          <p:spPr>
            <a:xfrm>
              <a:off x="0" y="2286000"/>
              <a:ext cx="8183562" cy="36576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9976" y="92135"/>
                  </a:moveTo>
                  <a:lnTo>
                    <a:pt x="0" y="120000"/>
                  </a:lnTo>
                  <a:lnTo>
                    <a:pt x="0" y="65208"/>
                  </a:lnTo>
                  <a:lnTo>
                    <a:pt x="120000" y="0"/>
                  </a:lnTo>
                  <a:lnTo>
                    <a:pt x="120000" y="73750"/>
                  </a:lnTo>
                  <a:lnTo>
                    <a:pt x="119976" y="92135"/>
                  </a:lnTo>
                  <a:close/>
                </a:path>
              </a:pathLst>
            </a:custGeom>
            <a:gradFill>
              <a:gsLst>
                <a:gs pos="0">
                  <a:srgbClr val="610000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12" name="Google Shape;12;p1"/>
            <p:cNvSpPr/>
            <p:nvPr/>
          </p:nvSpPr>
          <p:spPr>
            <a:xfrm>
              <a:off x="0" y="0"/>
              <a:ext cx="8458200" cy="5856287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9617" y="104386"/>
                  </a:moveTo>
                  <a:lnTo>
                    <a:pt x="0" y="120000"/>
                  </a:lnTo>
                  <a:lnTo>
                    <a:pt x="0" y="292"/>
                  </a:lnTo>
                  <a:lnTo>
                    <a:pt x="120000" y="0"/>
                  </a:lnTo>
                  <a:lnTo>
                    <a:pt x="119617" y="104386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</p:grpSp>
      <p:sp>
        <p:nvSpPr>
          <p:cNvPr id="13" name="Google Shape;13;p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9116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560"/>
              <a:buFont typeface="Noto Sans Symbols"/>
              <a:buChar char="■"/>
              <a:defRPr sz="32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Tahoma"/>
              <a:buChar char="–"/>
              <a:defRPr sz="2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ahoma"/>
              <a:buChar char="–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5" name="Google Shape;15;p1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6" name="Google Shape;16;p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7" name="Google Shape;17;p1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sz="1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sz="1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sz="1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sz="1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sz="1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sz="1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sz="1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sz="1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sz="1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oogle Shape;25;p3"/>
          <p:cNvGrpSpPr/>
          <p:nvPr/>
        </p:nvGrpSpPr>
        <p:grpSpPr>
          <a:xfrm>
            <a:off x="0" y="0"/>
            <a:ext cx="7242175" cy="1981199"/>
            <a:chOff x="0" y="0"/>
            <a:chExt cx="7242175" cy="1981199"/>
          </a:xfrm>
        </p:grpSpPr>
        <p:sp>
          <p:nvSpPr>
            <p:cNvPr id="26" name="Google Shape;26;p3"/>
            <p:cNvSpPr/>
            <p:nvPr/>
          </p:nvSpPr>
          <p:spPr>
            <a:xfrm>
              <a:off x="0" y="925512"/>
              <a:ext cx="7123112" cy="1055687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9850" y="53954"/>
                  </a:moveTo>
                  <a:lnTo>
                    <a:pt x="0" y="120000"/>
                  </a:lnTo>
                  <a:lnTo>
                    <a:pt x="0" y="0"/>
                  </a:lnTo>
                  <a:lnTo>
                    <a:pt x="120000" y="180"/>
                  </a:lnTo>
                  <a:lnTo>
                    <a:pt x="119850" y="27609"/>
                  </a:lnTo>
                  <a:lnTo>
                    <a:pt x="119850" y="53954"/>
                  </a:lnTo>
                  <a:close/>
                </a:path>
              </a:pathLst>
            </a:custGeom>
            <a:gradFill>
              <a:gsLst>
                <a:gs pos="0">
                  <a:srgbClr val="6B0000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27" name="Google Shape;27;p3"/>
            <p:cNvSpPr/>
            <p:nvPr/>
          </p:nvSpPr>
          <p:spPr>
            <a:xfrm>
              <a:off x="0" y="0"/>
              <a:ext cx="7242175" cy="1903412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9947" y="93277"/>
                  </a:moveTo>
                  <a:lnTo>
                    <a:pt x="0" y="120000"/>
                  </a:lnTo>
                  <a:lnTo>
                    <a:pt x="0" y="0"/>
                  </a:lnTo>
                  <a:lnTo>
                    <a:pt x="120000" y="0"/>
                  </a:lnTo>
                  <a:lnTo>
                    <a:pt x="119947" y="93277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100000">
                  <a:schemeClr val="dk2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</p:grpSp>
      <p:sp>
        <p:nvSpPr>
          <p:cNvPr id="28" name="Google Shape;28;p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29" name="Google Shape;29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9116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560"/>
              <a:buFont typeface="Noto Sans Symbols"/>
              <a:buChar char="■"/>
              <a:defRPr sz="32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Tahoma"/>
              <a:buChar char="–"/>
              <a:defRPr sz="2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ahoma"/>
              <a:buChar char="–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30" name="Google Shape;30;p3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31" name="Google Shape;31;p3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32" name="Google Shape;32;p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sz="1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sz="1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sz="1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sz="1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sz="1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sz="1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sz="1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sz="1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Tahoma"/>
              <a:buNone/>
              <a:defRPr sz="1200" b="0" i="0" u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4"/>
          <p:cNvSpPr txBox="1">
            <a:spLocks noGrp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Tahoma"/>
              <a:buNone/>
            </a:pPr>
            <a:r>
              <a:rPr lang="en-US" sz="5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The Knee</a:t>
            </a:r>
            <a:endParaRPr/>
          </a:p>
        </p:txBody>
      </p:sp>
      <p:sp>
        <p:nvSpPr>
          <p:cNvPr id="102" name="Google Shape;102;p1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560"/>
              <a:buFont typeface="Noto Sans Symbols"/>
              <a:buNone/>
            </a:pPr>
            <a:r>
              <a:rPr lang="en-US" sz="32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Bones, Ligaments, Muscles, &amp; Soft Tissue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3"/>
          <p:cNvSpPr txBox="1">
            <a:spLocks noGrp="1"/>
          </p:cNvSpPr>
          <p:nvPr>
            <p:ph type="title"/>
          </p:nvPr>
        </p:nvSpPr>
        <p:spPr>
          <a:xfrm>
            <a:off x="457200" y="158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ahoma"/>
              <a:buNone/>
            </a:pPr>
            <a:r>
              <a:rPr lang="en-US" sz="4400" b="0" i="0" u="sng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Muscles and their actions</a:t>
            </a:r>
            <a:endParaRPr/>
          </a:p>
        </p:txBody>
      </p:sp>
      <p:sp>
        <p:nvSpPr>
          <p:cNvPr id="163" name="Google Shape;163;p23"/>
          <p:cNvSpPr txBox="1">
            <a:spLocks noGrp="1"/>
          </p:cNvSpPr>
          <p:nvPr>
            <p:ph type="body" idx="1"/>
          </p:nvPr>
        </p:nvSpPr>
        <p:spPr>
          <a:xfrm>
            <a:off x="461962" y="762000"/>
            <a:ext cx="8229600" cy="60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3274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Char char="■"/>
            </a:pPr>
            <a:r>
              <a:rPr lang="en-US" sz="2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Sartorius – </a:t>
            </a:r>
            <a:endParaRPr sz="2400"/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ahoma"/>
              <a:buChar char="–"/>
            </a:pPr>
            <a:r>
              <a:rPr lang="en-US" sz="2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Located on anterior thigh, sits on top of quads, goes diagonal from lateral to medial</a:t>
            </a:r>
            <a:endParaRPr sz="2400"/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ahoma"/>
              <a:buChar char="–"/>
            </a:pPr>
            <a:r>
              <a:rPr lang="en-US" sz="2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Performs Knee flexion</a:t>
            </a:r>
            <a:endParaRPr sz="2400" b="0" i="0" u="none" strike="noStrike" cap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marR="0" lvl="0" indent="-33274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Char char="■"/>
            </a:pPr>
            <a:r>
              <a:rPr lang="en-US" sz="2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Gracilis –</a:t>
            </a:r>
            <a:r>
              <a:rPr lang="en-US" sz="2400" b="1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 sz="2400"/>
          </a:p>
          <a:p>
            <a:pPr marL="742950" marR="0" lvl="1" indent="-2857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Char char="–"/>
            </a:pPr>
            <a:r>
              <a:rPr lang="en-US" sz="2400"/>
              <a:t>Located on medial thigh </a:t>
            </a:r>
            <a:endParaRPr sz="2400"/>
          </a:p>
          <a:p>
            <a:pPr marL="742950" lvl="1" indent="-28575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ahoma"/>
              <a:buChar char="–"/>
            </a:pPr>
            <a:r>
              <a:rPr lang="en-US" sz="2400"/>
              <a:t>Performs Adduction</a:t>
            </a:r>
            <a:endParaRPr sz="2400"/>
          </a:p>
          <a:p>
            <a:pPr marL="342900" marR="0" lvl="0" indent="-33274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Char char="■"/>
            </a:pPr>
            <a:r>
              <a:rPr lang="en-US" sz="2400" b="1"/>
              <a:t>Pes Anserinus</a:t>
            </a:r>
            <a:endParaRPr sz="2400" b="1"/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ahoma"/>
              <a:buChar char="–"/>
            </a:pPr>
            <a:r>
              <a:rPr lang="en-US" sz="2400"/>
              <a:t>AKA Goose Foot</a:t>
            </a:r>
            <a:endParaRPr sz="2400"/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ahoma"/>
              <a:buChar char="–"/>
            </a:pPr>
            <a:r>
              <a:rPr lang="en-US" sz="2400"/>
              <a:t>Where Gracilis, Sartorius and </a:t>
            </a:r>
            <a:endParaRPr sz="2400"/>
          </a:p>
          <a:p>
            <a:pPr marL="74295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rPr lang="en-US" sz="2400"/>
              <a:t>semitendinosus</a:t>
            </a:r>
            <a:endParaRPr sz="2400"/>
          </a:p>
          <a:p>
            <a:pPr marL="342900" marR="0" lvl="0" indent="-33274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Char char="■"/>
            </a:pPr>
            <a:r>
              <a:rPr lang="en-US" sz="2400" u="sng"/>
              <a:t>“</a:t>
            </a:r>
            <a:r>
              <a:rPr lang="en-US" sz="2400" i="0" u="sng" strike="noStrike" cap="none">
                <a:solidFill>
                  <a:schemeClr val="lt1"/>
                </a:solidFill>
              </a:rPr>
              <a:t>Gastroc</a:t>
            </a:r>
            <a:r>
              <a:rPr lang="en-US" sz="2400" u="sng"/>
              <a:t>”</a:t>
            </a:r>
            <a:r>
              <a:rPr lang="en-US" sz="2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nemius – </a:t>
            </a:r>
            <a:endParaRPr sz="2400" b="0" i="0" u="none" strike="noStrike" cap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ahoma"/>
              <a:buChar char="–"/>
            </a:pPr>
            <a:r>
              <a:rPr lang="en-US" sz="2400"/>
              <a:t>Also a calf muscle</a:t>
            </a:r>
            <a:endParaRPr sz="2400"/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ahoma"/>
              <a:buChar char="–"/>
            </a:pPr>
            <a:r>
              <a:rPr lang="en-US" sz="2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Knee Flexion </a:t>
            </a:r>
            <a:endParaRPr sz="2400" b="0" i="0" u="none" strike="noStrike" cap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None/>
            </a:pPr>
            <a:endParaRPr/>
          </a:p>
          <a:p>
            <a:pPr marL="342900" marR="0" lvl="0" indent="-22098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920"/>
              <a:buFont typeface="Noto Sans Symbols"/>
              <a:buNone/>
            </a:pPr>
            <a:endParaRPr sz="2400" b="0" i="0" u="none" strike="noStrike" cap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pic>
        <p:nvPicPr>
          <p:cNvPr id="164" name="Google Shape;164;p23" descr="Related image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21400" y="2669925"/>
            <a:ext cx="1905000" cy="3606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Anterior View</a:t>
            </a:r>
            <a:endParaRPr sz="4400" b="0" i="0" u="none" strike="noStrike" cap="none">
              <a:solidFill>
                <a:schemeClr val="lt2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pic>
        <p:nvPicPr>
          <p:cNvPr id="171" name="Google Shape;171;p24" descr="Image result for quadriceps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02748" y="1417625"/>
            <a:ext cx="4538502" cy="514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Posterior View</a:t>
            </a:r>
            <a:endParaRPr sz="4400" b="0" i="0" u="none" strike="noStrike" cap="none">
              <a:solidFill>
                <a:schemeClr val="lt2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pic>
        <p:nvPicPr>
          <p:cNvPr id="178" name="Google Shape;178;p25" descr="Image result for hamstring muscles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68692" y="1417625"/>
            <a:ext cx="6806625" cy="4662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6"/>
          <p:cNvSpPr txBox="1">
            <a:spLocks noGrp="1"/>
          </p:cNvSpPr>
          <p:nvPr>
            <p:ph type="title"/>
          </p:nvPr>
        </p:nvSpPr>
        <p:spPr>
          <a:xfrm>
            <a:off x="152400" y="0"/>
            <a:ext cx="8229600" cy="579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ahoma"/>
              <a:buNone/>
            </a:pPr>
            <a:r>
              <a:rPr lang="en-US"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Other Structures</a:t>
            </a:r>
            <a:endParaRPr/>
          </a:p>
        </p:txBody>
      </p:sp>
      <p:sp>
        <p:nvSpPr>
          <p:cNvPr id="184" name="Google Shape;184;p26"/>
          <p:cNvSpPr txBox="1">
            <a:spLocks noGrp="1"/>
          </p:cNvSpPr>
          <p:nvPr>
            <p:ph type="body" idx="1"/>
          </p:nvPr>
        </p:nvSpPr>
        <p:spPr>
          <a:xfrm>
            <a:off x="457200" y="923925"/>
            <a:ext cx="7531100" cy="5848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560"/>
              <a:buFont typeface="Noto Sans Symbols"/>
              <a:buNone/>
            </a:pPr>
            <a:r>
              <a:rPr lang="en-US"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r>
              <a:rPr lang="en-US" sz="2400" b="0" i="0" u="sng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Medial Meniscus</a:t>
            </a:r>
            <a:r>
              <a:rPr lang="en-US" sz="2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endParaRPr/>
          </a:p>
          <a:p>
            <a:pPr marL="0"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920"/>
              <a:buFont typeface="Noto Sans Symbols"/>
              <a:buNone/>
            </a:pPr>
            <a:r>
              <a:rPr lang="en-US" sz="2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	- </a:t>
            </a:r>
            <a:r>
              <a:rPr lang="en-US"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C-shaped fibrocartilage, cushions knee joint</a:t>
            </a:r>
            <a:endParaRPr sz="20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920"/>
              <a:buFont typeface="Noto Sans Symbols"/>
              <a:buNone/>
            </a:pPr>
            <a:r>
              <a:rPr lang="en-US"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r>
              <a:rPr lang="en-US" sz="2400" b="0" i="0" u="sng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Lateral Meniscus</a:t>
            </a:r>
            <a:r>
              <a:rPr lang="en-US" sz="2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endParaRPr/>
          </a:p>
          <a:p>
            <a:pPr marL="0"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920"/>
              <a:buFont typeface="Noto Sans Symbols"/>
              <a:buNone/>
            </a:pPr>
            <a:r>
              <a:rPr lang="en-US" sz="2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n-US"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- </a:t>
            </a:r>
            <a:r>
              <a:rPr lang="en-US"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O-shaped fibrocartilage, cushions knee joint</a:t>
            </a:r>
            <a:endParaRPr sz="20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920"/>
              <a:buFont typeface="Noto Sans Symbols"/>
              <a:buNone/>
            </a:pPr>
            <a:r>
              <a:rPr lang="en-US" sz="2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r>
              <a:rPr lang="en-US" sz="2400" b="0" i="0" u="sng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Iliotibial Tract (IT Band)</a:t>
            </a:r>
            <a:r>
              <a:rPr lang="en-US"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endParaRPr/>
          </a:p>
          <a:p>
            <a:pPr marL="0"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600"/>
              <a:buFont typeface="Noto Sans Symbols"/>
              <a:buNone/>
            </a:pPr>
            <a:r>
              <a:rPr lang="en-US"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	- Long tendinous band along the lateral thigh and knee</a:t>
            </a:r>
            <a:endParaRPr sz="20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920"/>
              <a:buFont typeface="Noto Sans Symbols"/>
              <a:buNone/>
            </a:pPr>
            <a:r>
              <a:rPr lang="en-US" sz="2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r>
              <a:rPr lang="en-US" sz="2400" b="0" i="0" u="sng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Bursa Sacs</a:t>
            </a:r>
            <a:r>
              <a:rPr lang="en-US"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endParaRPr/>
          </a:p>
          <a:p>
            <a:pPr marL="0"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600"/>
              <a:buFont typeface="Noto Sans Symbols"/>
              <a:buNone/>
            </a:pPr>
            <a:r>
              <a:rPr lang="en-US"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	- </a:t>
            </a:r>
            <a:r>
              <a:rPr lang="en-US"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Fluid filled sacs that reduce friction </a:t>
            </a:r>
            <a:endParaRPr sz="20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600"/>
              <a:buFont typeface="Noto Sans Symbols"/>
              <a:buNone/>
            </a:pPr>
            <a:r>
              <a:rPr lang="en-US"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		-</a:t>
            </a:r>
            <a:r>
              <a:rPr lang="en-US"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4 located in the knee joint</a:t>
            </a:r>
            <a:endParaRPr sz="20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600"/>
              <a:buFont typeface="Noto Sans Symbols"/>
              <a:buNone/>
            </a:pPr>
            <a:r>
              <a:rPr lang="en-US"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			-</a:t>
            </a:r>
            <a:r>
              <a:rPr lang="en-US"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Suprapatellar</a:t>
            </a:r>
            <a:endParaRPr sz="20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600"/>
              <a:buFont typeface="Noto Sans Symbols"/>
              <a:buNone/>
            </a:pPr>
            <a:r>
              <a:rPr lang="en-US"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			-</a:t>
            </a:r>
            <a:r>
              <a:rPr lang="en-US"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Prepatellar</a:t>
            </a:r>
            <a:endParaRPr sz="20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600"/>
              <a:buFont typeface="Noto Sans Symbols"/>
              <a:buNone/>
            </a:pPr>
            <a:r>
              <a:rPr lang="en-US"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			-</a:t>
            </a:r>
            <a:r>
              <a:rPr lang="en-US"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Infrapatellar</a:t>
            </a:r>
            <a:endParaRPr sz="20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600"/>
              <a:buFont typeface="Noto Sans Symbols"/>
              <a:buNone/>
            </a:pPr>
            <a:r>
              <a:rPr lang="en-US"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			-</a:t>
            </a:r>
            <a:r>
              <a:rPr lang="en-US"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</a:t>
            </a:r>
            <a:r>
              <a:rPr lang="en-US" sz="2000">
                <a:latin typeface="Arial"/>
                <a:ea typeface="Arial"/>
                <a:cs typeface="Arial"/>
                <a:sym typeface="Arial"/>
              </a:rPr>
              <a:t>es Anserinus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marL="0"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600"/>
              <a:buFont typeface="Noto Sans Symbols"/>
              <a:buNone/>
            </a:pPr>
            <a:r>
              <a:rPr lang="en-US" sz="2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r>
              <a:rPr lang="en-US" sz="2400" b="0" i="0" u="sng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Patellar Tendon</a:t>
            </a:r>
            <a:r>
              <a:rPr lang="en-US"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endParaRPr/>
          </a:p>
          <a:p>
            <a:pPr marL="0"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600"/>
              <a:buFont typeface="Noto Sans Symbols"/>
              <a:buNone/>
            </a:pPr>
            <a:r>
              <a:rPr lang="en-US"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	-Formed by quadriceps muscle group, anterior knee joint</a:t>
            </a:r>
            <a:endParaRPr/>
          </a:p>
          <a:p>
            <a:pPr marL="0" marR="0" lvl="0" indent="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600"/>
              <a:buFont typeface="Noto Sans Symbols"/>
              <a:buNone/>
            </a:pPr>
            <a:r>
              <a:rPr lang="en-US"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     inserts at Tibial Tuberosity</a:t>
            </a:r>
            <a:endParaRPr sz="20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2413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600"/>
              <a:buFont typeface="Noto Sans Symbols"/>
              <a:buNone/>
            </a:pPr>
            <a:endParaRPr sz="20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85" name="Google Shape;185;p26" descr="bursitis knee" title="bursitis knee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32575" y="3358300"/>
            <a:ext cx="1905000" cy="2266950"/>
          </a:xfrm>
          <a:prstGeom prst="rect">
            <a:avLst/>
          </a:prstGeom>
          <a:noFill/>
          <a:ln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ahoma"/>
              <a:buNone/>
            </a:pPr>
            <a:r>
              <a:rPr lang="en-US"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The Meniscus </a:t>
            </a:r>
            <a:endParaRPr/>
          </a:p>
        </p:txBody>
      </p:sp>
      <p:pic>
        <p:nvPicPr>
          <p:cNvPr id="192" name="Google Shape;192;p27" descr="Image result for meniscus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13475" y="1942750"/>
            <a:ext cx="6386850" cy="4158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2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ahoma"/>
              <a:buNone/>
            </a:pPr>
            <a:r>
              <a:rPr lang="en-US"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IT Band </a:t>
            </a:r>
            <a:endParaRPr/>
          </a:p>
        </p:txBody>
      </p:sp>
      <p:pic>
        <p:nvPicPr>
          <p:cNvPr id="199" name="Google Shape;199;p28" descr="Image result for it band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93288" y="1417625"/>
            <a:ext cx="5157425" cy="4484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Bursa</a:t>
            </a:r>
            <a:endParaRPr/>
          </a:p>
        </p:txBody>
      </p:sp>
      <p:pic>
        <p:nvPicPr>
          <p:cNvPr id="206" name="Google Shape;206;p29" descr="Image result for Knee Bursa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60987" y="1417625"/>
            <a:ext cx="5222025" cy="4892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3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ahoma"/>
              <a:buNone/>
            </a:pPr>
            <a:r>
              <a:rPr lang="en-US"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Patellar Tendo</a:t>
            </a:r>
            <a:r>
              <a:rPr lang="en-US"/>
              <a:t>n</a:t>
            </a:r>
            <a:endParaRPr/>
          </a:p>
        </p:txBody>
      </p:sp>
      <p:pic>
        <p:nvPicPr>
          <p:cNvPr id="212" name="Google Shape;212;p30" descr="Image result for patellar tendon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95025" y="1417625"/>
            <a:ext cx="3353950" cy="4352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ahoma"/>
              <a:buNone/>
            </a:pPr>
            <a:r>
              <a:rPr lang="en-US"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Bones </a:t>
            </a:r>
            <a:endParaRPr/>
          </a:p>
        </p:txBody>
      </p:sp>
      <p:sp>
        <p:nvSpPr>
          <p:cNvPr id="109" name="Google Shape;109;p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560"/>
              <a:buFont typeface="Noto Sans Symbols"/>
              <a:buChar char="■"/>
            </a:pPr>
            <a:r>
              <a:rPr lang="en-US" sz="3200" b="1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Tibia:</a:t>
            </a:r>
            <a:r>
              <a:rPr lang="en-US" sz="32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Medial side of the lower leg; Tibial Tuberosity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560"/>
              <a:buFont typeface="Noto Sans Symbols"/>
              <a:buChar char="■"/>
            </a:pPr>
            <a:r>
              <a:rPr lang="en-US" sz="3200" b="1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Fibula:</a:t>
            </a:r>
            <a:r>
              <a:rPr lang="en-US" sz="32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Lateral side of the lower leg; Fibular Head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560"/>
              <a:buFont typeface="Noto Sans Symbols"/>
              <a:buChar char="■"/>
            </a:pPr>
            <a:r>
              <a:rPr lang="en-US" sz="3200" b="1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Femur:</a:t>
            </a:r>
            <a:r>
              <a:rPr lang="en-US" sz="32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“Thigh” bone, very strong; Med/Lat Condyles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560"/>
              <a:buFont typeface="Noto Sans Symbols"/>
              <a:buChar char="■"/>
            </a:pPr>
            <a:r>
              <a:rPr lang="en-US" sz="3200" b="1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Patella:</a:t>
            </a:r>
            <a:r>
              <a:rPr lang="en-US" sz="32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“Knee Cap”</a:t>
            </a:r>
            <a:endParaRPr/>
          </a:p>
          <a:p>
            <a:pPr marL="342900" marR="0" lvl="0" indent="-18034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560"/>
              <a:buFont typeface="Noto Sans Symbols"/>
              <a:buNone/>
            </a:pPr>
            <a:endParaRPr sz="3200" b="0" i="0" u="none" strike="noStrike" cap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ahoma"/>
              <a:buNone/>
            </a:pPr>
            <a:r>
              <a:rPr lang="en-US"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Bones</a:t>
            </a:r>
            <a:endParaRPr/>
          </a:p>
        </p:txBody>
      </p:sp>
      <p:pic>
        <p:nvPicPr>
          <p:cNvPr id="116" name="Google Shape;116;p16" descr="Image result for lower leg bones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56375" y="1417625"/>
            <a:ext cx="6631250" cy="4615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ahoma"/>
              <a:buNone/>
            </a:pPr>
            <a:r>
              <a:rPr lang="en-US"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Bones</a:t>
            </a:r>
            <a:endParaRPr/>
          </a:p>
        </p:txBody>
      </p:sp>
      <p:pic>
        <p:nvPicPr>
          <p:cNvPr id="123" name="Google Shape;123;p17" descr="Image result for femur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33310" y="1417625"/>
            <a:ext cx="6877375" cy="4576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Bones</a:t>
            </a:r>
            <a:endParaRPr/>
          </a:p>
        </p:txBody>
      </p:sp>
      <p:pic>
        <p:nvPicPr>
          <p:cNvPr id="130" name="Google Shape;130;p18" descr="Image result for patella bone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71100" y="1417625"/>
            <a:ext cx="6001800" cy="3246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ahoma"/>
              <a:buNone/>
            </a:pPr>
            <a:r>
              <a:rPr lang="en-US" sz="4400" b="0" i="0" u="none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Ligaments </a:t>
            </a:r>
            <a:endParaRPr/>
          </a:p>
        </p:txBody>
      </p:sp>
      <p:sp>
        <p:nvSpPr>
          <p:cNvPr id="137" name="Google Shape;137;p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510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240"/>
              <a:buFont typeface="Noto Sans Symbols"/>
              <a:buChar char="■"/>
            </a:pPr>
            <a:r>
              <a:rPr lang="en-US" sz="2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Anterior Cruciate Ligament (ACL)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ahoma"/>
              <a:buChar char="–"/>
            </a:pPr>
            <a:r>
              <a:rPr lang="en-US"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Prevents the femur from moving posteriorly during weight bearing, prevents tibial internal rotation, works with muscular structures to stabilize the knee.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2240"/>
              <a:buFont typeface="Noto Sans Symbols"/>
              <a:buChar char="■"/>
            </a:pPr>
            <a:r>
              <a:rPr lang="en-US" sz="2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Posterior Cruciate Ligament (PCL)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ahoma"/>
              <a:buChar char="–"/>
            </a:pPr>
            <a:r>
              <a:rPr lang="en-US"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Prevents hyperextension of the knee, anterior movement of the femur, resists internal tibial rotation  *Main stabilizer in the knee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560"/>
              <a:buFont typeface="Noto Sans Symbols"/>
              <a:buChar char="■"/>
            </a:pPr>
            <a:r>
              <a:rPr lang="en-US" sz="32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Medial Collateral Ligament (MCL)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ahoma"/>
              <a:buChar char="–"/>
            </a:pPr>
            <a:r>
              <a:rPr lang="en-US"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Prevents valgus and external rotating forces  *Most injured ligament in the knee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560"/>
              <a:buFont typeface="Noto Sans Symbols"/>
              <a:buChar char="■"/>
            </a:pPr>
            <a:r>
              <a:rPr lang="en-US" sz="32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Lateral Collateral Ligament (LCL)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Tahoma"/>
              <a:buChar char="–"/>
            </a:pPr>
            <a:r>
              <a:rPr lang="en-US" sz="1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Prevents varus forces  *Least injured ligament in the knee</a:t>
            </a:r>
            <a:endParaRPr/>
          </a:p>
          <a:p>
            <a:pPr marL="342900" marR="0" lvl="0" indent="-251459" algn="l" rtl="0"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SzPts val="1440"/>
              <a:buFont typeface="Noto Sans Symbols"/>
              <a:buNone/>
            </a:pPr>
            <a:endParaRPr sz="1800" b="0" i="0" u="none" strike="noStrike" cap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Anterior View</a:t>
            </a:r>
            <a:endParaRPr sz="4400" b="0" i="0" u="none" strike="noStrike" cap="none">
              <a:solidFill>
                <a:schemeClr val="lt2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pic>
        <p:nvPicPr>
          <p:cNvPr id="144" name="Google Shape;144;p20" descr="Image result for acl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53750" y="1306263"/>
            <a:ext cx="5294900" cy="4245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Posterior View</a:t>
            </a:r>
            <a:endParaRPr sz="4400" b="0" i="0" u="none" strike="noStrike" cap="none">
              <a:solidFill>
                <a:schemeClr val="lt2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pic>
        <p:nvPicPr>
          <p:cNvPr id="150" name="Google Shape;150;p21" descr="Image result for pcl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33300" y="1475150"/>
            <a:ext cx="4986450" cy="4933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2"/>
          <p:cNvSpPr txBox="1">
            <a:spLocks noGrp="1"/>
          </p:cNvSpPr>
          <p:nvPr>
            <p:ph type="title"/>
          </p:nvPr>
        </p:nvSpPr>
        <p:spPr>
          <a:xfrm>
            <a:off x="457200" y="76200"/>
            <a:ext cx="8229600" cy="503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ahoma"/>
              <a:buNone/>
            </a:pPr>
            <a:r>
              <a:rPr lang="en-US" sz="4400" b="0" i="0" u="sng" strike="noStrike" cap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Muscles and their actions</a:t>
            </a:r>
            <a:endParaRPr/>
          </a:p>
        </p:txBody>
      </p:sp>
      <p:sp>
        <p:nvSpPr>
          <p:cNvPr id="156" name="Google Shape;156;p22"/>
          <p:cNvSpPr txBox="1">
            <a:spLocks noGrp="1"/>
          </p:cNvSpPr>
          <p:nvPr>
            <p:ph type="body" idx="1"/>
          </p:nvPr>
        </p:nvSpPr>
        <p:spPr>
          <a:xfrm>
            <a:off x="304800" y="579437"/>
            <a:ext cx="8229600" cy="563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560"/>
              <a:buFont typeface="Noto Sans Symbols"/>
              <a:buChar char="■"/>
            </a:pPr>
            <a:r>
              <a:rPr lang="en-US" sz="32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Quadriceps – Performs knee extension 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Tahoma"/>
              <a:buChar char="–"/>
            </a:pPr>
            <a:r>
              <a:rPr lang="en-US" sz="2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Located on Anterior Femur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Tahoma"/>
              <a:buChar char="–"/>
            </a:pPr>
            <a:r>
              <a:rPr lang="en-US" sz="2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Made up of 4 muscles</a:t>
            </a:r>
            <a:endParaRPr/>
          </a:p>
          <a:p>
            <a:pPr marL="1143000" marR="0" lvl="2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Char char="▪"/>
            </a:pPr>
            <a:r>
              <a:rPr lang="en-US" sz="2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Vastus Lateralis</a:t>
            </a:r>
            <a:endParaRPr/>
          </a:p>
          <a:p>
            <a:pPr marL="1143000" marR="0" lvl="2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Char char="▪"/>
            </a:pPr>
            <a:r>
              <a:rPr lang="en-US" sz="2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Vastus Intermedius</a:t>
            </a:r>
            <a:endParaRPr/>
          </a:p>
          <a:p>
            <a:pPr marL="1143000" marR="0" lvl="2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Char char="▪"/>
            </a:pPr>
            <a:r>
              <a:rPr lang="en-US" sz="2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Vastus Medialis</a:t>
            </a:r>
            <a:endParaRPr/>
          </a:p>
          <a:p>
            <a:pPr marL="1143000" marR="0" lvl="2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Noto Sans Symbols"/>
              <a:buChar char="▪"/>
            </a:pPr>
            <a:r>
              <a:rPr lang="en-US" sz="2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Rectus Femoris (also a hip flexor)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560"/>
              <a:buFont typeface="Noto Sans Symbols"/>
              <a:buChar char="■"/>
            </a:pPr>
            <a:r>
              <a:rPr lang="en-US" sz="32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Hamstrings – Performs knee flexion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Tahoma"/>
              <a:buChar char="–"/>
            </a:pPr>
            <a:r>
              <a:rPr lang="en-US" sz="2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Located on posterior femur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Tahoma"/>
              <a:buChar char="–"/>
            </a:pPr>
            <a:r>
              <a:rPr lang="en-US" sz="28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Made up of 3 muscles</a:t>
            </a:r>
            <a:endParaRPr/>
          </a:p>
          <a:p>
            <a:pPr marL="1143000" marR="0" lvl="2" indent="-215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200"/>
              <a:buFont typeface="Noto Sans Symbols"/>
              <a:buChar char="▪"/>
            </a:pPr>
            <a:r>
              <a:rPr lang="en-US" sz="22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Biceps Femoris (lateral</a:t>
            </a:r>
            <a:r>
              <a:rPr lang="en-US" sz="2200"/>
              <a:t>)</a:t>
            </a:r>
            <a:endParaRPr sz="2200"/>
          </a:p>
          <a:p>
            <a:pPr marL="1143000" marR="0" lvl="2" indent="-215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200"/>
              <a:buFont typeface="Noto Sans Symbols"/>
              <a:buChar char="▪"/>
            </a:pPr>
            <a:r>
              <a:rPr lang="en-US" sz="22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Semitendinosus ( lies on top of the membranousus)</a:t>
            </a:r>
            <a:endParaRPr sz="2200"/>
          </a:p>
          <a:p>
            <a:pPr marL="1143000" marR="0" lvl="2" indent="-215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2200"/>
              <a:buFont typeface="Noto Sans Symbols"/>
              <a:buChar char="▪"/>
            </a:pPr>
            <a:r>
              <a:rPr lang="en-US" sz="22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Semimembranosus (medial)</a:t>
            </a:r>
            <a:endParaRPr sz="2200"/>
          </a:p>
          <a:p>
            <a:pPr marL="342900" marR="0" lvl="0" indent="-22098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920"/>
              <a:buFont typeface="Noto Sans Symbols"/>
              <a:buNone/>
            </a:pPr>
            <a:endParaRPr sz="2400" b="0" i="0" u="none" strike="noStrike" cap="non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Slit">
  <a:themeElements>
    <a:clrScheme name="Slit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lit">
  <a:themeElements>
    <a:clrScheme name="Slit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279</Words>
  <Application>Microsoft Office PowerPoint</Application>
  <PresentationFormat>On-screen Show (4:3)</PresentationFormat>
  <Paragraphs>85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Tahoma</vt:lpstr>
      <vt:lpstr>Noto Sans Symbols</vt:lpstr>
      <vt:lpstr>Arial</vt:lpstr>
      <vt:lpstr>1_Slit</vt:lpstr>
      <vt:lpstr>Slit</vt:lpstr>
      <vt:lpstr>The Knee</vt:lpstr>
      <vt:lpstr>Bones </vt:lpstr>
      <vt:lpstr>Bones</vt:lpstr>
      <vt:lpstr>Bones</vt:lpstr>
      <vt:lpstr>Bones</vt:lpstr>
      <vt:lpstr>Ligaments </vt:lpstr>
      <vt:lpstr>Anterior View</vt:lpstr>
      <vt:lpstr>Posterior View</vt:lpstr>
      <vt:lpstr>Muscles and their actions</vt:lpstr>
      <vt:lpstr>Muscles and their actions</vt:lpstr>
      <vt:lpstr>Anterior View</vt:lpstr>
      <vt:lpstr>Posterior View</vt:lpstr>
      <vt:lpstr>Other Structures</vt:lpstr>
      <vt:lpstr>The Meniscus </vt:lpstr>
      <vt:lpstr>IT Band </vt:lpstr>
      <vt:lpstr>Bursa</vt:lpstr>
      <vt:lpstr>Patellar Tendon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Knee</dc:title>
  <dc:creator>lausd_user</dc:creator>
  <cp:lastModifiedBy>lausd_user</cp:lastModifiedBy>
  <cp:revision>1</cp:revision>
  <dcterms:modified xsi:type="dcterms:W3CDTF">2020-03-12T16:52:27Z</dcterms:modified>
</cp:coreProperties>
</file>